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63" r:id="rId5"/>
    <p:sldId id="259" r:id="rId6"/>
    <p:sldId id="262" r:id="rId7"/>
    <p:sldId id="258" r:id="rId8"/>
    <p:sldId id="261"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8" d="100"/>
          <a:sy n="108" d="100"/>
        </p:scale>
        <p:origin x="6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8433F805-1B6E-4B7C-A896-6054581276F5}" type="datetimeFigureOut">
              <a:rPr lang="en-US" smtClean="0"/>
              <a:t>4/24/2024</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2180417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33F805-1B6E-4B7C-A896-6054581276F5}"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2720523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433F805-1B6E-4B7C-A896-6054581276F5}"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179027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433F805-1B6E-4B7C-A896-6054581276F5}"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556566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33F805-1B6E-4B7C-A896-6054581276F5}"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1846690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433F805-1B6E-4B7C-A896-6054581276F5}" type="datetimeFigureOut">
              <a:rPr lang="en-US" smtClean="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1280233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433F805-1B6E-4B7C-A896-6054581276F5}" type="datetimeFigureOut">
              <a:rPr lang="en-US" smtClean="0"/>
              <a:t>4/24/2024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1997034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8433F805-1B6E-4B7C-A896-6054581276F5}"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922862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8433F805-1B6E-4B7C-A896-6054581276F5}"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3749048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33F805-1B6E-4B7C-A896-6054581276F5}"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2181126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33F805-1B6E-4B7C-A896-6054581276F5}"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1925399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33F805-1B6E-4B7C-A896-6054581276F5}"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401315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33F805-1B6E-4B7C-A896-6054581276F5}" type="datetimeFigureOut">
              <a:rPr lang="en-US" smtClean="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352627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33F805-1B6E-4B7C-A896-6054581276F5}" type="datetimeFigureOut">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207277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3F805-1B6E-4B7C-A896-6054581276F5}" type="datetimeFigureOut">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3727016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33F805-1B6E-4B7C-A896-6054581276F5}"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1068663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33F805-1B6E-4B7C-A896-6054581276F5}"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6B847D1-7C00-49F2-BED6-909EC0B0103A}" type="slidenum">
              <a:rPr lang="en-US" smtClean="0"/>
              <a:t>‹#›</a:t>
            </a:fld>
            <a:endParaRPr lang="en-US"/>
          </a:p>
        </p:txBody>
      </p:sp>
    </p:spTree>
    <p:extLst>
      <p:ext uri="{BB962C8B-B14F-4D97-AF65-F5344CB8AC3E}">
        <p14:creationId xmlns:p14="http://schemas.microsoft.com/office/powerpoint/2010/main" val="3206761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8433F805-1B6E-4B7C-A896-6054581276F5}" type="datetimeFigureOut">
              <a:rPr lang="en-US" smtClean="0"/>
              <a:t>4/24/2024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06B847D1-7C00-49F2-BED6-909EC0B0103A}" type="slidenum">
              <a:rPr lang="en-US" smtClean="0"/>
              <a:t>‹#›</a:t>
            </a:fld>
            <a:endParaRPr lang="en-US"/>
          </a:p>
        </p:txBody>
      </p:sp>
    </p:spTree>
    <p:extLst>
      <p:ext uri="{BB962C8B-B14F-4D97-AF65-F5344CB8AC3E}">
        <p14:creationId xmlns:p14="http://schemas.microsoft.com/office/powerpoint/2010/main" val="1190418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84223-7859-2FC0-AAA1-B34D14217D57}"/>
              </a:ext>
            </a:extLst>
          </p:cNvPr>
          <p:cNvSpPr>
            <a:spLocks noGrp="1"/>
          </p:cNvSpPr>
          <p:nvPr>
            <p:ph type="ctrTitle"/>
          </p:nvPr>
        </p:nvSpPr>
        <p:spPr>
          <a:xfrm>
            <a:off x="1536695" y="1219199"/>
            <a:ext cx="8825658" cy="1995711"/>
          </a:xfrm>
        </p:spPr>
        <p:txBody>
          <a:bodyPr>
            <a:noAutofit/>
          </a:bodyPr>
          <a:lstStyle/>
          <a:p>
            <a:pPr algn="ctr"/>
            <a:r>
              <a:rPr lang="en-US" sz="4400" b="1" dirty="0"/>
              <a:t>THROMBECTOMY FOR DISTAL AND MEDIUM VESSEL OCCLUSIONS</a:t>
            </a:r>
          </a:p>
        </p:txBody>
      </p:sp>
      <p:sp>
        <p:nvSpPr>
          <p:cNvPr id="3" name="Subtitle 2">
            <a:extLst>
              <a:ext uri="{FF2B5EF4-FFF2-40B4-BE49-F238E27FC236}">
                <a16:creationId xmlns:a16="http://schemas.microsoft.com/office/drawing/2014/main" id="{2AB3E03D-2F15-5471-6A3D-55C538902D6C}"/>
              </a:ext>
            </a:extLst>
          </p:cNvPr>
          <p:cNvSpPr>
            <a:spLocks noGrp="1"/>
          </p:cNvSpPr>
          <p:nvPr>
            <p:ph type="subTitle" idx="1"/>
          </p:nvPr>
        </p:nvSpPr>
        <p:spPr>
          <a:xfrm>
            <a:off x="1154955" y="3773010"/>
            <a:ext cx="8825658" cy="1865790"/>
          </a:xfrm>
        </p:spPr>
        <p:txBody>
          <a:bodyPr>
            <a:normAutofit/>
          </a:bodyPr>
          <a:lstStyle/>
          <a:p>
            <a:pPr algn="ctr"/>
            <a:r>
              <a:rPr lang="en-US" sz="2000" b="1" dirty="0"/>
              <a:t>ILKCAN COKGOR, MD</a:t>
            </a:r>
          </a:p>
          <a:p>
            <a:pPr algn="ctr"/>
            <a:r>
              <a:rPr lang="en-US" sz="2000" b="1" dirty="0"/>
              <a:t>STROKE PROGRAM DIRECTOR</a:t>
            </a:r>
          </a:p>
          <a:p>
            <a:pPr algn="ctr"/>
            <a:r>
              <a:rPr lang="en-US" sz="2000" b="1" dirty="0"/>
              <a:t>MARIN HEALTH MEDICAL CENTER</a:t>
            </a:r>
          </a:p>
        </p:txBody>
      </p:sp>
      <p:pic>
        <p:nvPicPr>
          <p:cNvPr id="5" name="Audio 4">
            <a:hlinkClick r:id="" action="ppaction://media"/>
            <a:extLst>
              <a:ext uri="{FF2B5EF4-FFF2-40B4-BE49-F238E27FC236}">
                <a16:creationId xmlns:a16="http://schemas.microsoft.com/office/drawing/2014/main" id="{02FDDEC8-F4B1-4CCD-3061-E08CED02C6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910830527"/>
      </p:ext>
    </p:extLst>
  </p:cSld>
  <p:clrMapOvr>
    <a:masterClrMapping/>
  </p:clrMapOvr>
  <mc:AlternateContent xmlns:mc="http://schemas.openxmlformats.org/markup-compatibility/2006">
    <mc:Choice xmlns:p14="http://schemas.microsoft.com/office/powerpoint/2010/main" Requires="p14">
      <p:transition spd="slow" p14:dur="2000" advTm="42702"/>
    </mc:Choice>
    <mc:Fallback>
      <p:transition spd="slow" advTm="42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DD1D-8AD7-5453-E714-7D33B22D12B2}"/>
              </a:ext>
            </a:extLst>
          </p:cNvPr>
          <p:cNvSpPr>
            <a:spLocks noGrp="1"/>
          </p:cNvSpPr>
          <p:nvPr>
            <p:ph type="title"/>
          </p:nvPr>
        </p:nvSpPr>
        <p:spPr/>
        <p:txBody>
          <a:bodyPr/>
          <a:lstStyle/>
          <a:p>
            <a:pPr algn="ctr"/>
            <a:r>
              <a:rPr lang="en-US" b="1" dirty="0"/>
              <a:t>THROMBECTOMY FOR DISTAL AND MEDIUM VESSEL OCCLUSIONS</a:t>
            </a:r>
            <a:endParaRPr lang="en-US" dirty="0"/>
          </a:p>
        </p:txBody>
      </p:sp>
      <p:pic>
        <p:nvPicPr>
          <p:cNvPr id="5122" name="Picture 2" descr="Figure 2.">
            <a:extLst>
              <a:ext uri="{FF2B5EF4-FFF2-40B4-BE49-F238E27FC236}">
                <a16:creationId xmlns:a16="http://schemas.microsoft.com/office/drawing/2014/main" id="{7271C5B8-26C8-3FDA-4D8E-E98DFABF2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46" y="2097882"/>
            <a:ext cx="4762500" cy="4610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304F35-82BB-CDC5-2675-65B96E43F101}"/>
              </a:ext>
            </a:extLst>
          </p:cNvPr>
          <p:cNvSpPr txBox="1"/>
          <p:nvPr/>
        </p:nvSpPr>
        <p:spPr>
          <a:xfrm>
            <a:off x="5095783" y="2612618"/>
            <a:ext cx="6782539" cy="2585323"/>
          </a:xfrm>
          <a:prstGeom prst="rect">
            <a:avLst/>
          </a:prstGeom>
          <a:noFill/>
        </p:spPr>
        <p:txBody>
          <a:bodyPr wrap="square">
            <a:spAutoFit/>
          </a:bodyPr>
          <a:lstStyle/>
          <a:p>
            <a:r>
              <a:rPr lang="en-US" b="1" i="0" dirty="0">
                <a:solidFill>
                  <a:srgbClr val="000000"/>
                </a:solidFill>
                <a:effectLst/>
                <a:highlight>
                  <a:srgbClr val="FFFFFF"/>
                </a:highlight>
                <a:latin typeface="HelveticaNeue"/>
              </a:rPr>
              <a:t>Distal medium vessel occlusion reperfusion by stent retriever. Upper left</a:t>
            </a:r>
            <a:r>
              <a:rPr lang="en-US" b="0" i="0" dirty="0">
                <a:solidFill>
                  <a:srgbClr val="000000"/>
                </a:solidFill>
                <a:effectLst/>
                <a:highlight>
                  <a:srgbClr val="FFFFFF"/>
                </a:highlight>
                <a:latin typeface="HelveticaNeue"/>
              </a:rPr>
              <a:t>, Following endovascular thrombectomy for an M1 middle cerebral artery (MCA) occlusion, angiography showed a residual or new distal M4 MCA branch occlusion (yellow circle). </a:t>
            </a:r>
            <a:r>
              <a:rPr lang="en-US" b="1" i="0" dirty="0">
                <a:solidFill>
                  <a:srgbClr val="000000"/>
                </a:solidFill>
                <a:effectLst/>
                <a:highlight>
                  <a:srgbClr val="FFFFFF"/>
                </a:highlight>
                <a:latin typeface="HelveticaNeue"/>
              </a:rPr>
              <a:t>Upper right</a:t>
            </a:r>
            <a:r>
              <a:rPr lang="en-US" b="0" i="0" dirty="0">
                <a:solidFill>
                  <a:srgbClr val="000000"/>
                </a:solidFill>
                <a:effectLst/>
                <a:highlight>
                  <a:srgbClr val="FFFFFF"/>
                </a:highlight>
                <a:latin typeface="HelveticaNeue"/>
              </a:rPr>
              <a:t>, Reperfusion of M4 after distal thrombectomy procedure (yellow circle). </a:t>
            </a:r>
            <a:r>
              <a:rPr lang="en-US" b="1" i="0" dirty="0">
                <a:solidFill>
                  <a:srgbClr val="000000"/>
                </a:solidFill>
                <a:effectLst/>
                <a:highlight>
                  <a:srgbClr val="FFFFFF"/>
                </a:highlight>
                <a:latin typeface="HelveticaNeue"/>
              </a:rPr>
              <a:t>Lower left</a:t>
            </a:r>
            <a:r>
              <a:rPr lang="en-US" b="0" i="0" dirty="0">
                <a:solidFill>
                  <a:srgbClr val="000000"/>
                </a:solidFill>
                <a:effectLst/>
                <a:highlight>
                  <a:srgbClr val="FFFFFF"/>
                </a:highlight>
                <a:latin typeface="HelveticaNeue"/>
              </a:rPr>
              <a:t>, Tiger 13 stent retriever advanced through Headway27 microcatheter into target branch artery. </a:t>
            </a:r>
            <a:r>
              <a:rPr lang="en-US" b="1" i="0" dirty="0">
                <a:solidFill>
                  <a:srgbClr val="000000"/>
                </a:solidFill>
                <a:effectLst/>
                <a:highlight>
                  <a:srgbClr val="FFFFFF"/>
                </a:highlight>
                <a:latin typeface="HelveticaNeue"/>
              </a:rPr>
              <a:t>Lower right</a:t>
            </a:r>
            <a:r>
              <a:rPr lang="en-US" b="0" i="0" dirty="0">
                <a:solidFill>
                  <a:srgbClr val="000000"/>
                </a:solidFill>
                <a:effectLst/>
                <a:highlight>
                  <a:srgbClr val="FFFFFF"/>
                </a:highlight>
                <a:latin typeface="HelveticaNeue"/>
              </a:rPr>
              <a:t>, Retrieved thrombus. Image courtesy of Rene </a:t>
            </a:r>
            <a:r>
              <a:rPr lang="en-US" b="0" i="0" dirty="0" err="1">
                <a:solidFill>
                  <a:srgbClr val="000000"/>
                </a:solidFill>
                <a:effectLst/>
                <a:highlight>
                  <a:srgbClr val="FFFFFF"/>
                </a:highlight>
                <a:latin typeface="HelveticaNeue"/>
              </a:rPr>
              <a:t>Chapot</a:t>
            </a:r>
            <a:r>
              <a:rPr lang="en-US" b="0" i="0" dirty="0">
                <a:solidFill>
                  <a:srgbClr val="000000"/>
                </a:solidFill>
                <a:effectLst/>
                <a:highlight>
                  <a:srgbClr val="FFFFFF"/>
                </a:highlight>
                <a:latin typeface="HelveticaNeue"/>
              </a:rPr>
              <a:t>, MD.</a:t>
            </a:r>
            <a:endParaRPr lang="en-US" dirty="0"/>
          </a:p>
        </p:txBody>
      </p:sp>
      <p:pic>
        <p:nvPicPr>
          <p:cNvPr id="3" name="Audio 2">
            <a:hlinkClick r:id="" action="ppaction://media"/>
            <a:extLst>
              <a:ext uri="{FF2B5EF4-FFF2-40B4-BE49-F238E27FC236}">
                <a16:creationId xmlns:a16="http://schemas.microsoft.com/office/drawing/2014/main" id="{64B938D5-1958-F4CC-3E91-95F05EA928B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66512622"/>
      </p:ext>
    </p:extLst>
  </p:cSld>
  <p:clrMapOvr>
    <a:masterClrMapping/>
  </p:clrMapOvr>
  <mc:AlternateContent xmlns:mc="http://schemas.openxmlformats.org/markup-compatibility/2006">
    <mc:Choice xmlns:p14="http://schemas.microsoft.com/office/powerpoint/2010/main" Requires="p14">
      <p:transition spd="slow" p14:dur="2000" advTm="79527"/>
    </mc:Choice>
    <mc:Fallback>
      <p:transition spd="slow" advTm="79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DEB09-DC33-5980-6CC8-C52111A791E4}"/>
              </a:ext>
            </a:extLst>
          </p:cNvPr>
          <p:cNvSpPr>
            <a:spLocks noGrp="1"/>
          </p:cNvSpPr>
          <p:nvPr>
            <p:ph type="title"/>
          </p:nvPr>
        </p:nvSpPr>
        <p:spPr/>
        <p:txBody>
          <a:bodyPr/>
          <a:lstStyle/>
          <a:p>
            <a:pPr algn="ctr"/>
            <a:r>
              <a:rPr lang="en-US" b="1" dirty="0"/>
              <a:t>THROMBECTOMY FOR DISTAL AND MEDIUM VESSEL OCCLUSIONS</a:t>
            </a:r>
            <a:endParaRPr lang="en-US" dirty="0"/>
          </a:p>
        </p:txBody>
      </p:sp>
      <p:pic>
        <p:nvPicPr>
          <p:cNvPr id="6146" name="Picture 2" descr="Figure 3.">
            <a:extLst>
              <a:ext uri="{FF2B5EF4-FFF2-40B4-BE49-F238E27FC236}">
                <a16:creationId xmlns:a16="http://schemas.microsoft.com/office/drawing/2014/main" id="{49705A29-9D0A-4F59-1AA5-355B35C51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804" y="2228205"/>
            <a:ext cx="4762500" cy="4419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F4C519-169A-212A-8165-177C4C7873B5}"/>
              </a:ext>
            </a:extLst>
          </p:cNvPr>
          <p:cNvSpPr txBox="1"/>
          <p:nvPr/>
        </p:nvSpPr>
        <p:spPr>
          <a:xfrm>
            <a:off x="5122415" y="3052958"/>
            <a:ext cx="6471822" cy="2308324"/>
          </a:xfrm>
          <a:prstGeom prst="rect">
            <a:avLst/>
          </a:prstGeom>
          <a:noFill/>
        </p:spPr>
        <p:txBody>
          <a:bodyPr wrap="square">
            <a:spAutoFit/>
          </a:bodyPr>
          <a:lstStyle/>
          <a:p>
            <a:r>
              <a:rPr lang="en-US" b="1" i="0" dirty="0">
                <a:solidFill>
                  <a:srgbClr val="000000"/>
                </a:solidFill>
                <a:effectLst/>
                <a:highlight>
                  <a:srgbClr val="FFFFFF"/>
                </a:highlight>
                <a:latin typeface="HelveticaNeue"/>
              </a:rPr>
              <a:t>Distal medium vessel occlusion reperfusion by endovascular </a:t>
            </a:r>
            <a:r>
              <a:rPr lang="en-US" b="1" i="0" dirty="0" err="1">
                <a:solidFill>
                  <a:srgbClr val="000000"/>
                </a:solidFill>
                <a:effectLst/>
                <a:highlight>
                  <a:srgbClr val="FFFFFF"/>
                </a:highlight>
                <a:latin typeface="HelveticaNeue"/>
              </a:rPr>
              <a:t>thromboaspiration</a:t>
            </a:r>
            <a:r>
              <a:rPr lang="en-US" b="1" i="0" dirty="0">
                <a:solidFill>
                  <a:srgbClr val="000000"/>
                </a:solidFill>
                <a:effectLst/>
                <a:highlight>
                  <a:srgbClr val="FFFFFF"/>
                </a:highlight>
                <a:latin typeface="HelveticaNeue"/>
              </a:rPr>
              <a:t>. Upper left</a:t>
            </a:r>
            <a:r>
              <a:rPr lang="en-US" b="0" i="0" dirty="0">
                <a:solidFill>
                  <a:srgbClr val="000000"/>
                </a:solidFill>
                <a:effectLst/>
                <a:highlight>
                  <a:srgbClr val="FFFFFF"/>
                </a:highlight>
                <a:latin typeface="HelveticaNeue"/>
              </a:rPr>
              <a:t>, Initial angiography showed a primary cardioembolic M3 middle cerebral artery branch occlusion (yellow circle). </a:t>
            </a:r>
            <a:r>
              <a:rPr lang="en-US" b="1" i="0" dirty="0">
                <a:solidFill>
                  <a:srgbClr val="000000"/>
                </a:solidFill>
                <a:effectLst/>
                <a:highlight>
                  <a:srgbClr val="FFFFFF"/>
                </a:highlight>
                <a:latin typeface="HelveticaNeue"/>
              </a:rPr>
              <a:t>Upper right</a:t>
            </a:r>
            <a:r>
              <a:rPr lang="en-US" b="0" i="0" dirty="0">
                <a:solidFill>
                  <a:srgbClr val="000000"/>
                </a:solidFill>
                <a:effectLst/>
                <a:highlight>
                  <a:srgbClr val="FFFFFF"/>
                </a:highlight>
                <a:latin typeface="HelveticaNeue"/>
              </a:rPr>
              <a:t>, Reperfusion at the end of distal thrombectomy procedure (yellow circle). </a:t>
            </a:r>
            <a:r>
              <a:rPr lang="en-US" b="1" i="0" dirty="0">
                <a:solidFill>
                  <a:srgbClr val="000000"/>
                </a:solidFill>
                <a:effectLst/>
                <a:highlight>
                  <a:srgbClr val="FFFFFF"/>
                </a:highlight>
                <a:latin typeface="HelveticaNeue"/>
              </a:rPr>
              <a:t>Lower left</a:t>
            </a:r>
            <a:r>
              <a:rPr lang="en-US" b="0" i="0" dirty="0">
                <a:solidFill>
                  <a:srgbClr val="000000"/>
                </a:solidFill>
                <a:effectLst/>
                <a:highlight>
                  <a:srgbClr val="FFFFFF"/>
                </a:highlight>
                <a:latin typeface="HelveticaNeue"/>
              </a:rPr>
              <a:t>, Headway27 microcatheter advanced into target branch artery. </a:t>
            </a:r>
            <a:r>
              <a:rPr lang="en-US" b="1" i="0" dirty="0">
                <a:solidFill>
                  <a:srgbClr val="000000"/>
                </a:solidFill>
                <a:effectLst/>
                <a:highlight>
                  <a:srgbClr val="FFFFFF"/>
                </a:highlight>
                <a:latin typeface="HelveticaNeue"/>
              </a:rPr>
              <a:t>Lower right</a:t>
            </a:r>
            <a:r>
              <a:rPr lang="en-US" b="0" i="0" dirty="0">
                <a:solidFill>
                  <a:srgbClr val="000000"/>
                </a:solidFill>
                <a:effectLst/>
                <a:highlight>
                  <a:srgbClr val="FFFFFF"/>
                </a:highlight>
                <a:latin typeface="HelveticaNeue"/>
              </a:rPr>
              <a:t>, Retrieved thrombus. Image courtesy of Dan </a:t>
            </a:r>
            <a:r>
              <a:rPr lang="en-US" b="0" i="0" dirty="0" err="1">
                <a:solidFill>
                  <a:srgbClr val="000000"/>
                </a:solidFill>
                <a:effectLst/>
                <a:highlight>
                  <a:srgbClr val="FFFFFF"/>
                </a:highlight>
                <a:latin typeface="HelveticaNeue"/>
              </a:rPr>
              <a:t>Meila</a:t>
            </a:r>
            <a:r>
              <a:rPr lang="en-US" b="0" i="0" dirty="0">
                <a:solidFill>
                  <a:srgbClr val="000000"/>
                </a:solidFill>
                <a:effectLst/>
                <a:highlight>
                  <a:srgbClr val="FFFFFF"/>
                </a:highlight>
                <a:latin typeface="HelveticaNeue"/>
              </a:rPr>
              <a:t>, MD.</a:t>
            </a:r>
            <a:endParaRPr lang="en-US" dirty="0"/>
          </a:p>
        </p:txBody>
      </p:sp>
      <p:pic>
        <p:nvPicPr>
          <p:cNvPr id="3" name="Audio 2">
            <a:hlinkClick r:id="" action="ppaction://media"/>
            <a:extLst>
              <a:ext uri="{FF2B5EF4-FFF2-40B4-BE49-F238E27FC236}">
                <a16:creationId xmlns:a16="http://schemas.microsoft.com/office/drawing/2014/main" id="{4A0CCF04-25BF-DE07-3486-3884571F320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987938382"/>
      </p:ext>
    </p:extLst>
  </p:cSld>
  <p:clrMapOvr>
    <a:masterClrMapping/>
  </p:clrMapOvr>
  <mc:AlternateContent xmlns:mc="http://schemas.openxmlformats.org/markup-compatibility/2006">
    <mc:Choice xmlns:p14="http://schemas.microsoft.com/office/powerpoint/2010/main" Requires="p14">
      <p:transition spd="slow" p14:dur="2000" advTm="80952"/>
    </mc:Choice>
    <mc:Fallback>
      <p:transition spd="slow" advTm="80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A9E05-791B-C813-600A-F4102C3A96A3}"/>
              </a:ext>
            </a:extLst>
          </p:cNvPr>
          <p:cNvSpPr>
            <a:spLocks noGrp="1"/>
          </p:cNvSpPr>
          <p:nvPr>
            <p:ph type="title"/>
          </p:nvPr>
        </p:nvSpPr>
        <p:spPr>
          <a:xfrm>
            <a:off x="1154954" y="838200"/>
            <a:ext cx="8761413" cy="1212541"/>
          </a:xfrm>
        </p:spPr>
        <p:txBody>
          <a:bodyPr/>
          <a:lstStyle/>
          <a:p>
            <a:pPr algn="ctr"/>
            <a:r>
              <a:rPr lang="en-US" b="1" dirty="0"/>
              <a:t>THROMBECTOMY FOR DISTAL AND MEDIUM VESSEL OCCLUSIONS</a:t>
            </a:r>
          </a:p>
        </p:txBody>
      </p:sp>
      <p:sp>
        <p:nvSpPr>
          <p:cNvPr id="3" name="Content Placeholder 2">
            <a:extLst>
              <a:ext uri="{FF2B5EF4-FFF2-40B4-BE49-F238E27FC236}">
                <a16:creationId xmlns:a16="http://schemas.microsoft.com/office/drawing/2014/main" id="{D2095DA6-DFB4-3BDA-816E-BA2DD6B8398E}"/>
              </a:ext>
            </a:extLst>
          </p:cNvPr>
          <p:cNvSpPr>
            <a:spLocks noGrp="1"/>
          </p:cNvSpPr>
          <p:nvPr>
            <p:ph idx="1"/>
          </p:nvPr>
        </p:nvSpPr>
        <p:spPr/>
        <p:txBody>
          <a:bodyPr>
            <a:normAutofit fontScale="85000" lnSpcReduction="10000"/>
          </a:bodyPr>
          <a:lstStyle/>
          <a:p>
            <a:r>
              <a:rPr lang="en-US" dirty="0"/>
              <a:t>Endovascular thrombectomy (EVT) is well established as a highly effective treatment for acute ischemic stroke (AIS) due to proximal, large vessel occlusions (PLVO). </a:t>
            </a:r>
          </a:p>
          <a:p>
            <a:r>
              <a:rPr lang="en-US" dirty="0"/>
              <a:t>Large artery category includes intracranial internal carotid artery, M1 segment of middle cerebral artery, intracranial vertebral arteries and basilar artery.</a:t>
            </a:r>
          </a:p>
          <a:p>
            <a:r>
              <a:rPr lang="en-US" dirty="0"/>
              <a:t>Multiple randomized trials demonstrated dramatically improved patient outcomes with EVT among broadly selected patients within first 6 hours and imaging selected patients 6-24 hours after last well known time.</a:t>
            </a:r>
          </a:p>
          <a:p>
            <a:r>
              <a:rPr lang="en-US" dirty="0"/>
              <a:t>The 6 distal medium arterial arbors are anterior cerebral artery, M2-M4  middle cerebral artery, posterior cerebral artery, posterior inferior cerebellar artery, anterior inferior cerebellar artery, and superior cerebellar artery.</a:t>
            </a:r>
          </a:p>
          <a:p>
            <a:r>
              <a:rPr lang="en-US" dirty="0"/>
              <a:t>M2 MCA is highly heterogenous across patients. M2 occlusions may occur in dominant segments similar to M1 in size or in nondominant segments similar to M3.</a:t>
            </a:r>
          </a:p>
          <a:p>
            <a:endParaRPr lang="en-US" dirty="0"/>
          </a:p>
        </p:txBody>
      </p:sp>
      <p:pic>
        <p:nvPicPr>
          <p:cNvPr id="5" name="Audio 4">
            <a:hlinkClick r:id="" action="ppaction://media"/>
            <a:extLst>
              <a:ext uri="{FF2B5EF4-FFF2-40B4-BE49-F238E27FC236}">
                <a16:creationId xmlns:a16="http://schemas.microsoft.com/office/drawing/2014/main" id="{102C3511-6770-0311-DABC-0160800C16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24428295"/>
      </p:ext>
    </p:extLst>
  </p:cSld>
  <p:clrMapOvr>
    <a:masterClrMapping/>
  </p:clrMapOvr>
  <mc:AlternateContent xmlns:mc="http://schemas.openxmlformats.org/markup-compatibility/2006">
    <mc:Choice xmlns:p14="http://schemas.microsoft.com/office/powerpoint/2010/main" Requires="p14">
      <p:transition spd="slow" p14:dur="2000" advTm="120533"/>
    </mc:Choice>
    <mc:Fallback>
      <p:transition spd="slow" advTm="120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F920-BAEF-8E48-944E-3F7AAA708A3F}"/>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D96DED48-AA89-7E94-2CF8-350557983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317" y="973668"/>
            <a:ext cx="6076950" cy="581964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C31ED59B-8C8A-05AD-0981-60ABCC8792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81627291"/>
      </p:ext>
    </p:extLst>
  </p:cSld>
  <p:clrMapOvr>
    <a:masterClrMapping/>
  </p:clrMapOvr>
  <mc:AlternateContent xmlns:mc="http://schemas.openxmlformats.org/markup-compatibility/2006">
    <mc:Choice xmlns:p14="http://schemas.microsoft.com/office/powerpoint/2010/main" Requires="p14">
      <p:transition spd="slow" p14:dur="2000" advTm="50423"/>
    </mc:Choice>
    <mc:Fallback>
      <p:transition spd="slow" advTm="50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F6370-483A-55E3-5702-5D17BC34BFA8}"/>
              </a:ext>
            </a:extLst>
          </p:cNvPr>
          <p:cNvSpPr>
            <a:spLocks noGrp="1"/>
          </p:cNvSpPr>
          <p:nvPr>
            <p:ph type="title"/>
          </p:nvPr>
        </p:nvSpPr>
        <p:spPr/>
        <p:txBody>
          <a:bodyPr/>
          <a:lstStyle/>
          <a:p>
            <a:endParaRPr lang="en-US"/>
          </a:p>
        </p:txBody>
      </p:sp>
      <p:pic>
        <p:nvPicPr>
          <p:cNvPr id="4098" name="Picture 2">
            <a:extLst>
              <a:ext uri="{FF2B5EF4-FFF2-40B4-BE49-F238E27FC236}">
                <a16:creationId xmlns:a16="http://schemas.microsoft.com/office/drawing/2014/main" id="{29BD29CE-9BE2-8FB3-A0AB-F961BB3CF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5" y="834500"/>
            <a:ext cx="8096250" cy="571721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BE54EAB2-78B8-8B84-32EE-116B5B62D2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93798326"/>
      </p:ext>
    </p:extLst>
  </p:cSld>
  <p:clrMapOvr>
    <a:masterClrMapping/>
  </p:clrMapOvr>
  <mc:AlternateContent xmlns:mc="http://schemas.openxmlformats.org/markup-compatibility/2006">
    <mc:Choice xmlns:p14="http://schemas.microsoft.com/office/powerpoint/2010/main" Requires="p14">
      <p:transition spd="slow" p14:dur="2000" advTm="39182"/>
    </mc:Choice>
    <mc:Fallback>
      <p:transition spd="slow" advTm="39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F473C-7606-FB07-A409-07C89C2306D0}"/>
              </a:ext>
            </a:extLst>
          </p:cNvPr>
          <p:cNvSpPr>
            <a:spLocks noGrp="1"/>
          </p:cNvSpPr>
          <p:nvPr>
            <p:ph type="title"/>
          </p:nvPr>
        </p:nvSpPr>
        <p:spPr>
          <a:xfrm>
            <a:off x="1154954" y="1038686"/>
            <a:ext cx="8761413" cy="701337"/>
          </a:xfrm>
        </p:spPr>
        <p:txBody>
          <a:bodyPr/>
          <a:lstStyle/>
          <a:p>
            <a:pPr algn="ctr"/>
            <a:r>
              <a:rPr lang="en-US" b="1" dirty="0"/>
              <a:t>THROMBECTOMY FOR DISTAL AND MEDIUM VESSEL OCCLUSIONS</a:t>
            </a:r>
            <a:endParaRPr lang="en-US" dirty="0"/>
          </a:p>
        </p:txBody>
      </p:sp>
      <p:sp>
        <p:nvSpPr>
          <p:cNvPr id="3" name="Content Placeholder 2">
            <a:extLst>
              <a:ext uri="{FF2B5EF4-FFF2-40B4-BE49-F238E27FC236}">
                <a16:creationId xmlns:a16="http://schemas.microsoft.com/office/drawing/2014/main" id="{A5FE5A17-0731-D897-E8B4-7377BDE6E9F4}"/>
              </a:ext>
            </a:extLst>
          </p:cNvPr>
          <p:cNvSpPr>
            <a:spLocks noGrp="1"/>
          </p:cNvSpPr>
          <p:nvPr>
            <p:ph idx="1"/>
          </p:nvPr>
        </p:nvSpPr>
        <p:spPr/>
        <p:txBody>
          <a:bodyPr>
            <a:normAutofit fontScale="85000" lnSpcReduction="10000"/>
          </a:bodyPr>
          <a:lstStyle/>
          <a:p>
            <a:r>
              <a:rPr lang="en-US" dirty="0"/>
              <a:t>The distal medium size arteries have 25 anatomic segments and give rise to 34 distinct arterial branches nourishing highly differentiated and superficial cerebral regions.</a:t>
            </a:r>
          </a:p>
          <a:p>
            <a:r>
              <a:rPr lang="en-US" dirty="0"/>
              <a:t>The intermediate medium sized vessels can be defined as cerebral arteries with lumen diameters between 0.75mm and 2 mm. </a:t>
            </a:r>
          </a:p>
          <a:p>
            <a:r>
              <a:rPr lang="en-US" dirty="0"/>
              <a:t>The AIS presentations are due to acute PLVOs in 35-40%, acute small vessel occlusions in 20-25%, hemodynamic watershed ischemia in 2-5%, and unusual and disseminated conditions ( reversible vasoconstriction syndrome, </a:t>
            </a:r>
            <a:r>
              <a:rPr lang="en-US" dirty="0" err="1"/>
              <a:t>hyperviscocity</a:t>
            </a:r>
            <a:r>
              <a:rPr lang="en-US" dirty="0"/>
              <a:t> and moyamoya) in 1-5%. </a:t>
            </a:r>
          </a:p>
          <a:p>
            <a:r>
              <a:rPr lang="en-US" dirty="0"/>
              <a:t>Distal, medium vessel occlusions (DMVO)cause 25-40% of AISs arising as primary </a:t>
            </a:r>
            <a:r>
              <a:rPr lang="en-US" dirty="0" err="1"/>
              <a:t>thromboemboli</a:t>
            </a:r>
            <a:r>
              <a:rPr lang="en-US" dirty="0"/>
              <a:t> or as unintended consequences of EVT performed for PLVOs including emboli to new territories and distal territories within the initially compromised arterial field.</a:t>
            </a:r>
          </a:p>
          <a:p>
            <a:pPr marL="0" indent="0">
              <a:buNone/>
            </a:pPr>
            <a:r>
              <a:rPr lang="en-US" dirty="0"/>
              <a:t>	</a:t>
            </a:r>
          </a:p>
        </p:txBody>
      </p:sp>
      <p:pic>
        <p:nvPicPr>
          <p:cNvPr id="6" name="Audio 5">
            <a:hlinkClick r:id="" action="ppaction://media"/>
            <a:extLst>
              <a:ext uri="{FF2B5EF4-FFF2-40B4-BE49-F238E27FC236}">
                <a16:creationId xmlns:a16="http://schemas.microsoft.com/office/drawing/2014/main" id="{986C1099-21DA-B3D1-5809-5009417E11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4047999"/>
      </p:ext>
    </p:extLst>
  </p:cSld>
  <p:clrMapOvr>
    <a:masterClrMapping/>
  </p:clrMapOvr>
  <mc:AlternateContent xmlns:mc="http://schemas.openxmlformats.org/markup-compatibility/2006">
    <mc:Choice xmlns:p14="http://schemas.microsoft.com/office/powerpoint/2010/main" Requires="p14">
      <p:transition spd="slow" p14:dur="2000" advTm="183565"/>
    </mc:Choice>
    <mc:Fallback>
      <p:transition spd="slow" advTm="18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B3D14-A995-9903-00E8-C321940E7AB8}"/>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669CF1BA-F73B-8847-745A-7342289C5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322" y="1154097"/>
            <a:ext cx="6547791" cy="540650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C006147-7CB6-8B08-18FA-D51A325B1A5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53606437"/>
      </p:ext>
    </p:extLst>
  </p:cSld>
  <p:clrMapOvr>
    <a:masterClrMapping/>
  </p:clrMapOvr>
  <mc:AlternateContent xmlns:mc="http://schemas.openxmlformats.org/markup-compatibility/2006">
    <mc:Choice xmlns:p14="http://schemas.microsoft.com/office/powerpoint/2010/main" Requires="p14">
      <p:transition spd="slow" p14:dur="2000" advTm="62991"/>
    </mc:Choice>
    <mc:Fallback>
      <p:transition spd="slow" advTm="6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4D5B-8D33-DF57-FDA6-6B3ED3E565BE}"/>
              </a:ext>
            </a:extLst>
          </p:cNvPr>
          <p:cNvSpPr>
            <a:spLocks noGrp="1"/>
          </p:cNvSpPr>
          <p:nvPr>
            <p:ph type="title"/>
          </p:nvPr>
        </p:nvSpPr>
        <p:spPr>
          <a:xfrm>
            <a:off x="1376896" y="1302141"/>
            <a:ext cx="8761413" cy="706964"/>
          </a:xfrm>
        </p:spPr>
        <p:txBody>
          <a:bodyPr/>
          <a:lstStyle/>
          <a:p>
            <a:pPr algn="ctr"/>
            <a:r>
              <a:rPr lang="en-US" b="1" dirty="0"/>
              <a:t>THROMBECTOMY FOR DISTAL AND MEDIUM VESSEL OCCLUSIONS</a:t>
            </a:r>
            <a:endParaRPr lang="en-US" dirty="0"/>
          </a:p>
        </p:txBody>
      </p:sp>
      <p:sp>
        <p:nvSpPr>
          <p:cNvPr id="3" name="Content Placeholder 2">
            <a:extLst>
              <a:ext uri="{FF2B5EF4-FFF2-40B4-BE49-F238E27FC236}">
                <a16:creationId xmlns:a16="http://schemas.microsoft.com/office/drawing/2014/main" id="{E6E27BA4-5AF8-DB11-DA60-C7A17E757E02}"/>
              </a:ext>
            </a:extLst>
          </p:cNvPr>
          <p:cNvSpPr>
            <a:spLocks noGrp="1"/>
          </p:cNvSpPr>
          <p:nvPr>
            <p:ph idx="1"/>
          </p:nvPr>
        </p:nvSpPr>
        <p:spPr/>
        <p:txBody>
          <a:bodyPr>
            <a:normAutofit fontScale="85000" lnSpcReduction="10000"/>
          </a:bodyPr>
          <a:lstStyle/>
          <a:p>
            <a:pPr marL="0" indent="0">
              <a:buNone/>
            </a:pPr>
            <a:endParaRPr lang="en-US" dirty="0"/>
          </a:p>
          <a:p>
            <a:r>
              <a:rPr lang="en-US" dirty="0"/>
              <a:t>DMVOs produce frequently disabling neurological symptoms including cognitive, motor, sensory, and visual function subserved by the cortex and superficial white matter.</a:t>
            </a:r>
          </a:p>
          <a:p>
            <a:r>
              <a:rPr lang="en-US" dirty="0"/>
              <a:t>In CTAs or MRAs distal occlusions are evident as sudden vessel cutoffs. They detect M2 MCA, A1 ACA, P1 PCA and proximal cerebellar artery occlusions with high accuracy. </a:t>
            </a:r>
          </a:p>
          <a:p>
            <a:r>
              <a:rPr lang="en-US" dirty="0"/>
              <a:t>Detection of distal occlusions is aided by CTA/MRA acquisitions that continue late into the passage of contrast through the cerebral vasculature including multiphase rather than single phase CTA and time resolved MRA.</a:t>
            </a:r>
          </a:p>
          <a:p>
            <a:r>
              <a:rPr lang="en-US" dirty="0"/>
              <a:t>Perfusion imaging is helpful in indicating indirectly presence of DMVOs. Hypoperfusion in a wedge shaped region matching the typical territory of an ACA, MCA, PCA or cerebellar distal branch artery strongly suggests occlusion of the feeding vessel. </a:t>
            </a:r>
          </a:p>
          <a:p>
            <a:endParaRPr lang="en-US" dirty="0"/>
          </a:p>
        </p:txBody>
      </p:sp>
      <p:pic>
        <p:nvPicPr>
          <p:cNvPr id="6" name="Audio 5">
            <a:hlinkClick r:id="" action="ppaction://media"/>
            <a:extLst>
              <a:ext uri="{FF2B5EF4-FFF2-40B4-BE49-F238E27FC236}">
                <a16:creationId xmlns:a16="http://schemas.microsoft.com/office/drawing/2014/main" id="{A707C198-81CD-5ED0-D6CA-4D9EA8EAA8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912761696"/>
      </p:ext>
    </p:extLst>
  </p:cSld>
  <p:clrMapOvr>
    <a:masterClrMapping/>
  </p:clrMapOvr>
  <mc:AlternateContent xmlns:mc="http://schemas.openxmlformats.org/markup-compatibility/2006">
    <mc:Choice xmlns:p14="http://schemas.microsoft.com/office/powerpoint/2010/main" Requires="p14">
      <p:transition spd="slow" p14:dur="2000" advTm="145088"/>
    </mc:Choice>
    <mc:Fallback>
      <p:transition spd="slow" advTm="145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DC807-5FD6-412F-FE75-874EA4FA63A4}"/>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4ECA56EE-1DE2-815A-9E3E-398F6B7E4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C20B958F-342B-29A9-FDB6-C94BD05866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52421236"/>
      </p:ext>
    </p:extLst>
  </p:cSld>
  <p:clrMapOvr>
    <a:masterClrMapping/>
  </p:clrMapOvr>
  <mc:AlternateContent xmlns:mc="http://schemas.openxmlformats.org/markup-compatibility/2006">
    <mc:Choice xmlns:p14="http://schemas.microsoft.com/office/powerpoint/2010/main" Requires="p14">
      <p:transition spd="slow" p14:dur="2000" advTm="129752"/>
    </mc:Choice>
    <mc:Fallback>
      <p:transition spd="slow" advTm="129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15C8B-6C12-C53D-0B25-6D651D969527}"/>
              </a:ext>
            </a:extLst>
          </p:cNvPr>
          <p:cNvSpPr>
            <a:spLocks noGrp="1"/>
          </p:cNvSpPr>
          <p:nvPr>
            <p:ph type="title"/>
          </p:nvPr>
        </p:nvSpPr>
        <p:spPr>
          <a:xfrm>
            <a:off x="1154954" y="1020932"/>
            <a:ext cx="8761413" cy="659700"/>
          </a:xfrm>
        </p:spPr>
        <p:txBody>
          <a:bodyPr/>
          <a:lstStyle/>
          <a:p>
            <a:pPr algn="ctr"/>
            <a:r>
              <a:rPr lang="en-US" b="1" dirty="0"/>
              <a:t>THROMBECTOMY FOR DISTAL AND MEDIUM VESSEL OCCLUSIONS</a:t>
            </a:r>
            <a:endParaRPr lang="en-US" dirty="0"/>
          </a:p>
        </p:txBody>
      </p:sp>
      <p:sp>
        <p:nvSpPr>
          <p:cNvPr id="3" name="Content Placeholder 2">
            <a:extLst>
              <a:ext uri="{FF2B5EF4-FFF2-40B4-BE49-F238E27FC236}">
                <a16:creationId xmlns:a16="http://schemas.microsoft.com/office/drawing/2014/main" id="{9BB58B92-9407-4F9B-D13D-1B8630A60B0E}"/>
              </a:ext>
            </a:extLst>
          </p:cNvPr>
          <p:cNvSpPr>
            <a:spLocks noGrp="1"/>
          </p:cNvSpPr>
          <p:nvPr>
            <p:ph idx="1"/>
          </p:nvPr>
        </p:nvSpPr>
        <p:spPr/>
        <p:txBody>
          <a:bodyPr>
            <a:normAutofit fontScale="77500" lnSpcReduction="20000"/>
          </a:bodyPr>
          <a:lstStyle/>
          <a:p>
            <a:r>
              <a:rPr lang="en-US" dirty="0"/>
              <a:t>INTERRSECT study showed IV alteplase before endovascular intervention recanalized 43% of M3 MCA, ACA or PCA occlusions, and 37% of M2 MCA compared to 22% for M1 MCA and 11% for ICA. </a:t>
            </a:r>
          </a:p>
          <a:p>
            <a:r>
              <a:rPr lang="en-US" dirty="0"/>
              <a:t>Several studies evaluated intra arterial lysis as a primary therapy for DMVOs. </a:t>
            </a:r>
          </a:p>
          <a:p>
            <a:r>
              <a:rPr lang="en-US" dirty="0"/>
              <a:t>While IV fibrinolytics are more effective for distal than proximal occlusions they fail to recanalize1/2 to 2/3rds of DMVOs.</a:t>
            </a:r>
          </a:p>
          <a:p>
            <a:r>
              <a:rPr lang="en-US" dirty="0"/>
              <a:t>DMVO are longer, tortuous and have thinner walls which potentially increase risk of dissection, perforation and vasospasm. However their strategic locations can be debilitating.</a:t>
            </a:r>
          </a:p>
          <a:p>
            <a:r>
              <a:rPr lang="en-US" dirty="0"/>
              <a:t>Early clinical studies using recently available, smaller, more navigable stent retriever and </a:t>
            </a:r>
            <a:r>
              <a:rPr lang="en-US" dirty="0" err="1"/>
              <a:t>thromboaspiration</a:t>
            </a:r>
            <a:r>
              <a:rPr lang="en-US" dirty="0"/>
              <a:t> devices suggest EVT for DMVOs is safe, technically efficacious, and potentially beneficial. </a:t>
            </a:r>
          </a:p>
          <a:p>
            <a:r>
              <a:rPr lang="en-US" dirty="0"/>
              <a:t>Collaborative investigations are desirable to enhance imaging recognition of DMVOs, advance design and technical efficacy, conduct large, rapid clinical trials to use EVT to restore cerebral perfusion is now the new target. </a:t>
            </a:r>
          </a:p>
          <a:p>
            <a:endParaRPr lang="en-US" dirty="0"/>
          </a:p>
        </p:txBody>
      </p:sp>
      <p:pic>
        <p:nvPicPr>
          <p:cNvPr id="4" name="Audio 3">
            <a:hlinkClick r:id="" action="ppaction://media"/>
            <a:extLst>
              <a:ext uri="{FF2B5EF4-FFF2-40B4-BE49-F238E27FC236}">
                <a16:creationId xmlns:a16="http://schemas.microsoft.com/office/drawing/2014/main" id="{84738E82-4F1A-FCAD-3632-0869203BFE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716334088"/>
      </p:ext>
    </p:extLst>
  </p:cSld>
  <p:clrMapOvr>
    <a:masterClrMapping/>
  </p:clrMapOvr>
  <mc:AlternateContent xmlns:mc="http://schemas.openxmlformats.org/markup-compatibility/2006">
    <mc:Choice xmlns:p14="http://schemas.microsoft.com/office/powerpoint/2010/main" Requires="p14">
      <p:transition spd="slow" p14:dur="2000" advTm="299152"/>
    </mc:Choice>
    <mc:Fallback>
      <p:transition spd="slow" advTm="299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728</TotalTime>
  <Words>786</Words>
  <Application>Microsoft Office PowerPoint</Application>
  <PresentationFormat>Widescreen</PresentationFormat>
  <Paragraphs>33</Paragraphs>
  <Slides>11</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Century Gothic</vt:lpstr>
      <vt:lpstr>HelveticaNeue</vt:lpstr>
      <vt:lpstr>Wingdings 3</vt:lpstr>
      <vt:lpstr>Ion Boardroom</vt:lpstr>
      <vt:lpstr>THROMBECTOMY FOR DISTAL AND MEDIUM VESSEL OCCLUSIONS</vt:lpstr>
      <vt:lpstr>THROMBECTOMY FOR DISTAL AND MEDIUM VESSEL OCCLUSIONS</vt:lpstr>
      <vt:lpstr>PowerPoint Presentation</vt:lpstr>
      <vt:lpstr>PowerPoint Presentation</vt:lpstr>
      <vt:lpstr>THROMBECTOMY FOR DISTAL AND MEDIUM VESSEL OCCLUSIONS</vt:lpstr>
      <vt:lpstr>PowerPoint Presentation</vt:lpstr>
      <vt:lpstr>THROMBECTOMY FOR DISTAL AND MEDIUM VESSEL OCCLUSIONS</vt:lpstr>
      <vt:lpstr>PowerPoint Presentation</vt:lpstr>
      <vt:lpstr>THROMBECTOMY FOR DISTAL AND MEDIUM VESSEL OCCLUSIONS</vt:lpstr>
      <vt:lpstr>THROMBECTOMY FOR DISTAL AND MEDIUM VESSEL OCCLUSIONS</vt:lpstr>
      <vt:lpstr>THROMBECTOMY FOR DISTAL AND MEDIUM VESSEL OCCLUSIONS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THROMBECTOMY FOR DISTAL AND MEDIUM VESSEL OCCLUSIONS</dc:title>
  <dc:creator>cokgor@gmail.com</dc:creator>
  <cp:lastModifiedBy>cokgor@gmail.com</cp:lastModifiedBy>
  <cp:revision>3</cp:revision>
  <dcterms:created xsi:type="dcterms:W3CDTF">2024-04-23T00:57:18Z</dcterms:created>
  <dcterms:modified xsi:type="dcterms:W3CDTF">2024-04-25T00:13:10Z</dcterms:modified>
</cp:coreProperties>
</file>