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1" r:id="rId4"/>
    <p:sldId id="257" r:id="rId5"/>
    <p:sldId id="261" r:id="rId6"/>
    <p:sldId id="259" r:id="rId7"/>
    <p:sldId id="260" r:id="rId8"/>
    <p:sldId id="258" r:id="rId9"/>
    <p:sldId id="272" r:id="rId10"/>
    <p:sldId id="274" r:id="rId11"/>
    <p:sldId id="273" r:id="rId12"/>
    <p:sldId id="268" r:id="rId13"/>
    <p:sldId id="275" r:id="rId14"/>
    <p:sldId id="262" r:id="rId15"/>
    <p:sldId id="266" r:id="rId16"/>
    <p:sldId id="265" r:id="rId17"/>
    <p:sldId id="264" r:id="rId18"/>
    <p:sldId id="263" r:id="rId19"/>
    <p:sldId id="276" r:id="rId20"/>
    <p:sldId id="278" r:id="rId21"/>
    <p:sldId id="279"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114" d="100"/>
          <a:sy n="114" d="100"/>
        </p:scale>
        <p:origin x="2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3/8/2021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ejm.org/doi/full/10.1056/NEJMoa1916870#t2fn3" TargetMode="External"/><Relationship Id="rId2" Type="http://schemas.openxmlformats.org/officeDocument/2006/relationships/hyperlink" Target="https://www.nejm.org/doi/full/10.1056/NEJMoa1916870#t2fn2"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www.nejm.org/doi/full/10.1056/NEJMoa1916870#t2fn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2929-C0D4-450E-BDA0-A3984D9C0849}"/>
              </a:ext>
            </a:extLst>
          </p:cNvPr>
          <p:cNvSpPr>
            <a:spLocks noGrp="1"/>
          </p:cNvSpPr>
          <p:nvPr>
            <p:ph type="ctrTitle"/>
          </p:nvPr>
        </p:nvSpPr>
        <p:spPr>
          <a:xfrm>
            <a:off x="1494391" y="721070"/>
            <a:ext cx="8602109" cy="1656370"/>
          </a:xfrm>
        </p:spPr>
        <p:txBody>
          <a:bodyPr>
            <a:noAutofit/>
          </a:bodyPr>
          <a:lstStyle/>
          <a:p>
            <a:r>
              <a:rPr lang="en-US" sz="3600" b="1" dirty="0"/>
              <a:t>BRILINTA VERSUS PLAVIX</a:t>
            </a:r>
            <a:br>
              <a:rPr lang="en-US" sz="3600" b="1" dirty="0"/>
            </a:br>
            <a:r>
              <a:rPr lang="en-US" sz="3600" b="1" dirty="0"/>
              <a:t>(Ticagrelor versus clopidogrel)</a:t>
            </a:r>
          </a:p>
        </p:txBody>
      </p:sp>
      <p:sp>
        <p:nvSpPr>
          <p:cNvPr id="3" name="Subtitle 2">
            <a:extLst>
              <a:ext uri="{FF2B5EF4-FFF2-40B4-BE49-F238E27FC236}">
                <a16:creationId xmlns:a16="http://schemas.microsoft.com/office/drawing/2014/main" id="{E1017096-1B50-45FB-8669-D66352A6DFDE}"/>
              </a:ext>
            </a:extLst>
          </p:cNvPr>
          <p:cNvSpPr>
            <a:spLocks noGrp="1"/>
          </p:cNvSpPr>
          <p:nvPr>
            <p:ph type="subTitle" idx="1"/>
          </p:nvPr>
        </p:nvSpPr>
        <p:spPr>
          <a:xfrm>
            <a:off x="903950" y="3182112"/>
            <a:ext cx="7727986" cy="2609088"/>
          </a:xfrm>
        </p:spPr>
        <p:txBody>
          <a:bodyPr>
            <a:normAutofit/>
          </a:bodyPr>
          <a:lstStyle/>
          <a:p>
            <a:pPr algn="ctr"/>
            <a:r>
              <a:rPr lang="en-US" sz="2800" b="1" dirty="0">
                <a:solidFill>
                  <a:schemeClr val="tx1"/>
                </a:solidFill>
              </a:rPr>
              <a:t>ILKCAN COKGOR, MD</a:t>
            </a:r>
          </a:p>
          <a:p>
            <a:pPr algn="ctr"/>
            <a:r>
              <a:rPr lang="en-US" sz="2800" b="1" dirty="0">
                <a:solidFill>
                  <a:schemeClr val="tx1"/>
                </a:solidFill>
              </a:rPr>
              <a:t>MARIN HEALTH STROKE PROGRAM</a:t>
            </a:r>
          </a:p>
        </p:txBody>
      </p:sp>
    </p:spTree>
    <p:extLst>
      <p:ext uri="{BB962C8B-B14F-4D97-AF65-F5344CB8AC3E}">
        <p14:creationId xmlns:p14="http://schemas.microsoft.com/office/powerpoint/2010/main" val="244678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4DD4-C745-48BE-85EB-F8F28DE58883}"/>
              </a:ext>
            </a:extLst>
          </p:cNvPr>
          <p:cNvSpPr>
            <a:spLocks noGrp="1"/>
          </p:cNvSpPr>
          <p:nvPr>
            <p:ph type="title"/>
          </p:nvPr>
        </p:nvSpPr>
        <p:spPr>
          <a:xfrm>
            <a:off x="684213" y="303058"/>
            <a:ext cx="10058400" cy="2137084"/>
          </a:xfrm>
        </p:spPr>
        <p:txBody>
          <a:bodyPr/>
          <a:lstStyle/>
          <a:p>
            <a:pPr algn="ctr"/>
            <a:r>
              <a:rPr lang="en-US" sz="3200" b="1" dirty="0">
                <a:solidFill>
                  <a:schemeClr val="tx1"/>
                </a:solidFill>
              </a:rPr>
              <a:t>TICAGRELOR AND ASPIRIN OR ASPIRIN ALONE IN ACUTE ISCHEMIC STROKE OR TIA</a:t>
            </a:r>
            <a:endParaRPr lang="en-US" dirty="0"/>
          </a:p>
        </p:txBody>
      </p:sp>
      <p:sp>
        <p:nvSpPr>
          <p:cNvPr id="3" name="Text Placeholder 2">
            <a:extLst>
              <a:ext uri="{FF2B5EF4-FFF2-40B4-BE49-F238E27FC236}">
                <a16:creationId xmlns:a16="http://schemas.microsoft.com/office/drawing/2014/main" id="{A608C2C0-FC91-44B6-827A-624CB1DC78C3}"/>
              </a:ext>
            </a:extLst>
          </p:cNvPr>
          <p:cNvSpPr>
            <a:spLocks noGrp="1"/>
          </p:cNvSpPr>
          <p:nvPr>
            <p:ph type="body" idx="1"/>
          </p:nvPr>
        </p:nvSpPr>
        <p:spPr>
          <a:xfrm>
            <a:off x="684212" y="2821576"/>
            <a:ext cx="8535988" cy="3172823"/>
          </a:xfrm>
        </p:spPr>
        <p:txBody>
          <a:bodyPr>
            <a:normAutofit/>
          </a:bodyPr>
          <a:lstStyle/>
          <a:p>
            <a:r>
              <a:rPr lang="en-US" b="1" dirty="0"/>
              <a:t>Generalizability of the results of this trial is limited by exclusion of patients:</a:t>
            </a:r>
          </a:p>
          <a:p>
            <a:pPr marL="457200" indent="-457200">
              <a:buFont typeface="+mj-lt"/>
              <a:buAutoNum type="arabicPeriod"/>
            </a:pPr>
            <a:r>
              <a:rPr lang="en-US" b="1" dirty="0"/>
              <a:t>Patients who had more severe strokes with NIHSS higher than 5</a:t>
            </a:r>
          </a:p>
          <a:p>
            <a:pPr marL="457200" indent="-457200">
              <a:buFont typeface="+mj-lt"/>
              <a:buAutoNum type="arabicPeriod"/>
            </a:pPr>
            <a:r>
              <a:rPr lang="en-US" b="1" dirty="0"/>
              <a:t>Patients with cardioembolic strokes </a:t>
            </a:r>
          </a:p>
          <a:p>
            <a:pPr marL="457200" indent="-457200">
              <a:buFont typeface="+mj-lt"/>
              <a:buAutoNum type="arabicPeriod"/>
            </a:pPr>
            <a:r>
              <a:rPr lang="en-US" b="1" dirty="0"/>
              <a:t>Patients who initiated treatment more than 24 hours after symptom onset </a:t>
            </a:r>
          </a:p>
          <a:p>
            <a:pPr marL="457200" indent="-457200">
              <a:buFont typeface="+mj-lt"/>
              <a:buAutoNum type="arabicPeriod"/>
            </a:pPr>
            <a:r>
              <a:rPr lang="en-US" b="1" dirty="0"/>
              <a:t>Patients who had thrombectomy/thrombolysis.</a:t>
            </a:r>
          </a:p>
          <a:p>
            <a:endParaRPr lang="en-US" dirty="0"/>
          </a:p>
        </p:txBody>
      </p:sp>
    </p:spTree>
    <p:extLst>
      <p:ext uri="{BB962C8B-B14F-4D97-AF65-F5344CB8AC3E}">
        <p14:creationId xmlns:p14="http://schemas.microsoft.com/office/powerpoint/2010/main" val="307636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51A6-F9B7-4119-9AC5-5D51F86C211F}"/>
              </a:ext>
            </a:extLst>
          </p:cNvPr>
          <p:cNvSpPr>
            <a:spLocks noGrp="1"/>
          </p:cNvSpPr>
          <p:nvPr>
            <p:ph type="title"/>
          </p:nvPr>
        </p:nvSpPr>
        <p:spPr>
          <a:xfrm>
            <a:off x="1141411" y="685800"/>
            <a:ext cx="9144001" cy="782465"/>
          </a:xfrm>
        </p:spPr>
        <p:txBody>
          <a:bodyPr/>
          <a:lstStyle/>
          <a:p>
            <a:pPr algn="ctr"/>
            <a:r>
              <a:rPr lang="en-US" b="1" dirty="0"/>
              <a:t>ticagrelor</a:t>
            </a:r>
          </a:p>
        </p:txBody>
      </p:sp>
      <p:sp>
        <p:nvSpPr>
          <p:cNvPr id="3" name="Text Placeholder 2">
            <a:extLst>
              <a:ext uri="{FF2B5EF4-FFF2-40B4-BE49-F238E27FC236}">
                <a16:creationId xmlns:a16="http://schemas.microsoft.com/office/drawing/2014/main" id="{722697E0-6EF7-4ADE-A834-9D0FFDC84A1E}"/>
              </a:ext>
            </a:extLst>
          </p:cNvPr>
          <p:cNvSpPr>
            <a:spLocks noGrp="1"/>
          </p:cNvSpPr>
          <p:nvPr>
            <p:ph type="body" sz="quarter" idx="13"/>
          </p:nvPr>
        </p:nvSpPr>
        <p:spPr>
          <a:xfrm>
            <a:off x="684213" y="1683802"/>
            <a:ext cx="9296399" cy="1101199"/>
          </a:xfrm>
        </p:spPr>
        <p:txBody>
          <a:bodyPr>
            <a:noAutofit/>
          </a:bodyPr>
          <a:lstStyle/>
          <a:p>
            <a:r>
              <a:rPr lang="en-US" b="1" dirty="0"/>
              <a:t>Ticagrelor is an antiplatelet agent which blocks ADP (adenosine-5-diphosphate) that is not dependent on metabolic activation, reversibly binds and inhibits the P2Y</a:t>
            </a:r>
            <a:r>
              <a:rPr lang="en-US" b="1" baseline="-25000" dirty="0"/>
              <a:t>12  </a:t>
            </a:r>
            <a:r>
              <a:rPr lang="en-US" b="1" dirty="0"/>
              <a:t>receptor on platelets.</a:t>
            </a:r>
          </a:p>
          <a:p>
            <a:endParaRPr lang="en-US" b="1" baseline="-25000" dirty="0"/>
          </a:p>
        </p:txBody>
      </p:sp>
      <p:sp>
        <p:nvSpPr>
          <p:cNvPr id="4" name="Text Placeholder 3">
            <a:extLst>
              <a:ext uri="{FF2B5EF4-FFF2-40B4-BE49-F238E27FC236}">
                <a16:creationId xmlns:a16="http://schemas.microsoft.com/office/drawing/2014/main" id="{19BCF759-6187-42DD-9E3B-624D8B71816B}"/>
              </a:ext>
            </a:extLst>
          </p:cNvPr>
          <p:cNvSpPr>
            <a:spLocks noGrp="1"/>
          </p:cNvSpPr>
          <p:nvPr>
            <p:ph type="body" idx="1"/>
          </p:nvPr>
        </p:nvSpPr>
        <p:spPr>
          <a:xfrm>
            <a:off x="720789" y="3338866"/>
            <a:ext cx="8534400" cy="2694867"/>
          </a:xfrm>
        </p:spPr>
        <p:txBody>
          <a:bodyPr>
            <a:normAutofit fontScale="25000" lnSpcReduction="20000"/>
          </a:bodyPr>
          <a:lstStyle/>
          <a:p>
            <a:r>
              <a:rPr lang="en-US" sz="8000" b="1" dirty="0"/>
              <a:t>Ticagrelor by itself did not show any benefit over ASA in preventing subsequent cardiovascular events like stroke, MI or death.</a:t>
            </a:r>
          </a:p>
          <a:p>
            <a:endParaRPr lang="en-US" b="1" dirty="0"/>
          </a:p>
          <a:p>
            <a:r>
              <a:rPr lang="en-US" sz="8000" b="1" dirty="0"/>
              <a:t>Side effects of Ticagrelor are:</a:t>
            </a:r>
          </a:p>
          <a:p>
            <a:r>
              <a:rPr lang="en-US" sz="5000" b="1" dirty="0"/>
              <a:t>Bleeding</a:t>
            </a:r>
          </a:p>
          <a:p>
            <a:r>
              <a:rPr lang="en-US" sz="5000" b="1" dirty="0"/>
              <a:t>Dyspnea</a:t>
            </a:r>
          </a:p>
          <a:p>
            <a:r>
              <a:rPr lang="en-US" sz="5000" b="1" dirty="0"/>
              <a:t>Ventricular pauses</a:t>
            </a:r>
          </a:p>
          <a:p>
            <a:r>
              <a:rPr lang="en-US" sz="5000" b="1" dirty="0"/>
              <a:t>Back pain</a:t>
            </a:r>
          </a:p>
          <a:p>
            <a:r>
              <a:rPr lang="en-US" sz="5000" b="1" dirty="0"/>
              <a:t>Dizziness</a:t>
            </a:r>
          </a:p>
          <a:p>
            <a:r>
              <a:rPr lang="en-US" sz="5000" b="1" dirty="0"/>
              <a:t>Abdominal pain, nausea, diarrhea</a:t>
            </a:r>
          </a:p>
          <a:p>
            <a:r>
              <a:rPr lang="en-US" sz="5000" b="1" dirty="0"/>
              <a:t>Rash</a:t>
            </a:r>
          </a:p>
          <a:p>
            <a:endParaRPr lang="en-US" sz="5000" dirty="0"/>
          </a:p>
          <a:p>
            <a:endParaRPr lang="en-US" dirty="0"/>
          </a:p>
          <a:p>
            <a:endParaRPr lang="en-US" dirty="0"/>
          </a:p>
          <a:p>
            <a:endParaRPr lang="en-US" dirty="0"/>
          </a:p>
        </p:txBody>
      </p:sp>
    </p:spTree>
    <p:extLst>
      <p:ext uri="{BB962C8B-B14F-4D97-AF65-F5344CB8AC3E}">
        <p14:creationId xmlns:p14="http://schemas.microsoft.com/office/powerpoint/2010/main" val="271449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625C-5918-4D01-8138-0B1B9A96F5EE}"/>
              </a:ext>
            </a:extLst>
          </p:cNvPr>
          <p:cNvSpPr>
            <a:spLocks noGrp="1"/>
          </p:cNvSpPr>
          <p:nvPr>
            <p:ph type="title" idx="4294967295"/>
          </p:nvPr>
        </p:nvSpPr>
        <p:spPr>
          <a:xfrm>
            <a:off x="1186107" y="397111"/>
            <a:ext cx="9609037" cy="5597289"/>
          </a:xfrm>
        </p:spPr>
        <p:txBody>
          <a:bodyPr>
            <a:normAutofit/>
          </a:bodyPr>
          <a:lstStyle/>
          <a:p>
            <a:pPr algn="ctr"/>
            <a:r>
              <a:rPr lang="en-US" b="1" dirty="0"/>
              <a:t>POINT STUDY</a:t>
            </a:r>
            <a:br>
              <a:rPr lang="en-US" b="1" dirty="0"/>
            </a:br>
            <a:br>
              <a:rPr lang="en-US" b="1" dirty="0"/>
            </a:br>
            <a:r>
              <a:rPr lang="en-US" b="1" dirty="0"/>
              <a:t>CLOPIDOGREL AND ASPIRIN IN ACUTE ISCHEMIC STROKE AND HIGH RISK TIA</a:t>
            </a:r>
            <a:br>
              <a:rPr lang="en-US" b="1" dirty="0"/>
            </a:br>
            <a:br>
              <a:rPr lang="en-US" b="1" dirty="0"/>
            </a:br>
            <a:r>
              <a:rPr lang="en-US" b="1" dirty="0"/>
              <a:t>JULY19,2018</a:t>
            </a:r>
          </a:p>
        </p:txBody>
      </p:sp>
    </p:spTree>
    <p:extLst>
      <p:ext uri="{BB962C8B-B14F-4D97-AF65-F5344CB8AC3E}">
        <p14:creationId xmlns:p14="http://schemas.microsoft.com/office/powerpoint/2010/main" val="361415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4C63-B34F-4A5A-992D-B025DB1723C9}"/>
              </a:ext>
            </a:extLst>
          </p:cNvPr>
          <p:cNvSpPr>
            <a:spLocks noGrp="1"/>
          </p:cNvSpPr>
          <p:nvPr>
            <p:ph type="title"/>
          </p:nvPr>
        </p:nvSpPr>
        <p:spPr>
          <a:xfrm>
            <a:off x="684213" y="685800"/>
            <a:ext cx="10058400" cy="1686415"/>
          </a:xfrm>
        </p:spPr>
        <p:txBody>
          <a:bodyPr/>
          <a:lstStyle/>
          <a:p>
            <a:pPr algn="ctr"/>
            <a:r>
              <a:rPr lang="en-US" b="1" dirty="0"/>
              <a:t>CLOPIDOGREL AND ASPIRIN IN ACUTE ISCHEMIC STROKE AND HIGH RISK TIA</a:t>
            </a:r>
            <a:endParaRPr lang="en-US" dirty="0"/>
          </a:p>
        </p:txBody>
      </p:sp>
      <p:sp>
        <p:nvSpPr>
          <p:cNvPr id="3" name="Text Placeholder 2">
            <a:extLst>
              <a:ext uri="{FF2B5EF4-FFF2-40B4-BE49-F238E27FC236}">
                <a16:creationId xmlns:a16="http://schemas.microsoft.com/office/drawing/2014/main" id="{16E8D406-5E13-47FC-ADDF-E3E8D87DD035}"/>
              </a:ext>
            </a:extLst>
          </p:cNvPr>
          <p:cNvSpPr>
            <a:spLocks noGrp="1"/>
          </p:cNvSpPr>
          <p:nvPr>
            <p:ph type="body" idx="1"/>
          </p:nvPr>
        </p:nvSpPr>
        <p:spPr>
          <a:xfrm>
            <a:off x="684212" y="2717074"/>
            <a:ext cx="8535988" cy="3455126"/>
          </a:xfrm>
        </p:spPr>
        <p:txBody>
          <a:bodyPr>
            <a:normAutofit fontScale="25000" lnSpcReduction="20000"/>
          </a:bodyPr>
          <a:lstStyle/>
          <a:p>
            <a:r>
              <a:rPr lang="en-US" sz="5600" b="1" dirty="0"/>
              <a:t>Randomized trial</a:t>
            </a:r>
          </a:p>
          <a:p>
            <a:r>
              <a:rPr lang="en-US" sz="5600" b="1" dirty="0"/>
              <a:t>Patients had minor ischemic stroke with NIHSS score of 3 or less or high risk TIA with a score of 4 or more on ABCD</a:t>
            </a:r>
            <a:r>
              <a:rPr lang="en-US" sz="5600" b="1" baseline="30000" dirty="0"/>
              <a:t>2</a:t>
            </a:r>
          </a:p>
          <a:p>
            <a:r>
              <a:rPr lang="en-US" sz="5600" b="1" dirty="0"/>
              <a:t>Patients were ineligible if they had isolated numbness or visual changes or vertigo or needing anticoagulation</a:t>
            </a:r>
          </a:p>
          <a:p>
            <a:r>
              <a:rPr lang="en-US" sz="5600" b="1" dirty="0"/>
              <a:t>Patients received either:</a:t>
            </a:r>
          </a:p>
          <a:p>
            <a:pPr marL="457200" indent="-457200">
              <a:buFont typeface="+mj-lt"/>
              <a:buAutoNum type="arabicPeriod"/>
            </a:pPr>
            <a:r>
              <a:rPr lang="en-US" sz="5600" b="1" dirty="0"/>
              <a:t>Clopidogrel at a loading dose of 600mg on day 1 followed by 75mg per day plus ASA at a dose of 50 to 325mg per day</a:t>
            </a:r>
          </a:p>
          <a:p>
            <a:pPr marL="457200" indent="-457200">
              <a:buFont typeface="+mj-lt"/>
              <a:buAutoNum type="arabicPeriod"/>
            </a:pPr>
            <a:r>
              <a:rPr lang="en-US" sz="5600" b="1" dirty="0"/>
              <a:t>Or they received same range of doses of ASA alone depending on the site investigator</a:t>
            </a:r>
          </a:p>
          <a:p>
            <a:r>
              <a:rPr lang="en-US" sz="5600" b="1" dirty="0"/>
              <a:t>Primary efficacy outcome was the risk of a composite of major ischemic events like stroke, MI or death at 90 days.</a:t>
            </a:r>
          </a:p>
          <a:p>
            <a:r>
              <a:rPr lang="en-US" sz="5600" b="1" dirty="0"/>
              <a:t>Primary safety outcome was risk of major hemorrhage</a:t>
            </a:r>
          </a:p>
          <a:p>
            <a:r>
              <a:rPr lang="en-US" sz="5600" b="1" dirty="0"/>
              <a:t>Secondary efficacy end points were a composite of primary efficacy outcome and major hemorrhage and the total number of ischemic and hemorrhagic strokes.</a:t>
            </a:r>
          </a:p>
          <a:p>
            <a:endParaRPr lang="en-US" dirty="0"/>
          </a:p>
        </p:txBody>
      </p:sp>
    </p:spTree>
    <p:extLst>
      <p:ext uri="{BB962C8B-B14F-4D97-AF65-F5344CB8AC3E}">
        <p14:creationId xmlns:p14="http://schemas.microsoft.com/office/powerpoint/2010/main" val="330652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55008EE-84BC-43B8-A566-4E5852073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8" y="0"/>
            <a:ext cx="5532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2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3F96292-6038-4447-BE76-2B6F7B60C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0"/>
            <a:ext cx="4819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7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2138797-46B3-41DA-A4E7-A220097C3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0"/>
            <a:ext cx="905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74DC8F9-9371-4320-A0BA-52BCEF0B5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0"/>
            <a:ext cx="5086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9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3915B82-AF36-48DA-AB16-E61399EC0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263" y="0"/>
            <a:ext cx="6211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9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9D-3E5F-43B4-AE6C-756FBD718434}"/>
              </a:ext>
            </a:extLst>
          </p:cNvPr>
          <p:cNvSpPr>
            <a:spLocks noGrp="1"/>
          </p:cNvSpPr>
          <p:nvPr>
            <p:ph type="title"/>
          </p:nvPr>
        </p:nvSpPr>
        <p:spPr>
          <a:xfrm>
            <a:off x="1141411" y="685800"/>
            <a:ext cx="9144001" cy="1684865"/>
          </a:xfrm>
        </p:spPr>
        <p:txBody>
          <a:bodyPr/>
          <a:lstStyle/>
          <a:p>
            <a:pPr algn="ctr"/>
            <a:r>
              <a:rPr lang="en-US" b="1" dirty="0"/>
              <a:t>CLOPIDOGREL AND ASPIRIN IN ACUTE ISCHEMIC STROKE AND HIGH RISK TIA</a:t>
            </a:r>
            <a:br>
              <a:rPr lang="en-US" b="1" dirty="0"/>
            </a:br>
            <a:r>
              <a:rPr lang="en-US" dirty="0"/>
              <a:t>conclusions</a:t>
            </a:r>
          </a:p>
        </p:txBody>
      </p:sp>
      <p:sp>
        <p:nvSpPr>
          <p:cNvPr id="3" name="Text Placeholder 2">
            <a:extLst>
              <a:ext uri="{FF2B5EF4-FFF2-40B4-BE49-F238E27FC236}">
                <a16:creationId xmlns:a16="http://schemas.microsoft.com/office/drawing/2014/main" id="{AAF549EF-F0B5-4484-A9FB-ABE6D64DF0A6}"/>
              </a:ext>
            </a:extLst>
          </p:cNvPr>
          <p:cNvSpPr>
            <a:spLocks noGrp="1"/>
          </p:cNvSpPr>
          <p:nvPr>
            <p:ph type="body" sz="quarter" idx="13"/>
          </p:nvPr>
        </p:nvSpPr>
        <p:spPr>
          <a:xfrm>
            <a:off x="1446212" y="2466268"/>
            <a:ext cx="8534400" cy="2837252"/>
          </a:xfrm>
        </p:spPr>
        <p:txBody>
          <a:bodyPr>
            <a:normAutofit/>
          </a:bodyPr>
          <a:lstStyle/>
          <a:p>
            <a:r>
              <a:rPr lang="en-US" b="1" dirty="0"/>
              <a:t>In patients with minor ischemic stroke or high risk TIA those who received a combination of Clopidogrel and ASA had a lower risk of major ischemic events </a:t>
            </a:r>
          </a:p>
          <a:p>
            <a:r>
              <a:rPr lang="en-US" b="1" dirty="0"/>
              <a:t>The patients who had combination of Clopidogrel and ASA had a higher risk of major hemorrhage at 90 days than those who received ASA alone.</a:t>
            </a:r>
          </a:p>
        </p:txBody>
      </p:sp>
    </p:spTree>
    <p:extLst>
      <p:ext uri="{BB962C8B-B14F-4D97-AF65-F5344CB8AC3E}">
        <p14:creationId xmlns:p14="http://schemas.microsoft.com/office/powerpoint/2010/main" val="207105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4225C-34DD-43F5-AF47-1BFE95CAE712}"/>
              </a:ext>
            </a:extLst>
          </p:cNvPr>
          <p:cNvSpPr>
            <a:spLocks noGrp="1"/>
          </p:cNvSpPr>
          <p:nvPr>
            <p:ph idx="4294967295"/>
          </p:nvPr>
        </p:nvSpPr>
        <p:spPr>
          <a:xfrm>
            <a:off x="1520516" y="773320"/>
            <a:ext cx="8527434" cy="3527217"/>
          </a:xfrm>
        </p:spPr>
        <p:txBody>
          <a:bodyPr>
            <a:normAutofit fontScale="85000" lnSpcReduction="10000"/>
          </a:bodyPr>
          <a:lstStyle/>
          <a:p>
            <a:pPr marL="0" indent="0" algn="ctr">
              <a:buNone/>
            </a:pPr>
            <a:r>
              <a:rPr lang="en-US" sz="3600" b="1" dirty="0">
                <a:solidFill>
                  <a:schemeClr val="tx1"/>
                </a:solidFill>
              </a:rPr>
              <a:t>THALES TRIAL</a:t>
            </a:r>
          </a:p>
          <a:p>
            <a:pPr marL="0" indent="0" algn="ctr">
              <a:buNone/>
            </a:pPr>
            <a:endParaRPr lang="en-US" sz="3600" dirty="0">
              <a:solidFill>
                <a:schemeClr val="tx1"/>
              </a:solidFill>
            </a:endParaRPr>
          </a:p>
          <a:p>
            <a:pPr marL="0" indent="0" algn="ctr">
              <a:buNone/>
            </a:pPr>
            <a:r>
              <a:rPr lang="en-US" sz="3600" b="1" dirty="0">
                <a:solidFill>
                  <a:schemeClr val="tx1"/>
                </a:solidFill>
              </a:rPr>
              <a:t>TICAGRELOR AND ASPIRIN OR ASPIRIN ALONE IN ACUTE ISCHEMIC STROKE OR TIA</a:t>
            </a:r>
          </a:p>
          <a:p>
            <a:pPr marL="0" indent="0" algn="ctr">
              <a:buNone/>
            </a:pPr>
            <a:endParaRPr lang="en-US" sz="3600" b="1" dirty="0">
              <a:solidFill>
                <a:schemeClr val="tx1"/>
              </a:solidFill>
            </a:endParaRPr>
          </a:p>
          <a:p>
            <a:pPr marL="0" indent="0" algn="ctr">
              <a:buNone/>
            </a:pPr>
            <a:r>
              <a:rPr lang="en-US" sz="3600" b="1" dirty="0">
                <a:solidFill>
                  <a:schemeClr val="tx1"/>
                </a:solidFill>
              </a:rPr>
              <a:t>JULY 16,2020</a:t>
            </a:r>
          </a:p>
        </p:txBody>
      </p:sp>
    </p:spTree>
    <p:extLst>
      <p:ext uri="{BB962C8B-B14F-4D97-AF65-F5344CB8AC3E}">
        <p14:creationId xmlns:p14="http://schemas.microsoft.com/office/powerpoint/2010/main" val="91015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3379-3E03-416C-82B0-B2C68300E0BA}"/>
              </a:ext>
            </a:extLst>
          </p:cNvPr>
          <p:cNvSpPr>
            <a:spLocks noGrp="1"/>
          </p:cNvSpPr>
          <p:nvPr>
            <p:ph type="title"/>
          </p:nvPr>
        </p:nvSpPr>
        <p:spPr>
          <a:xfrm>
            <a:off x="1141411" y="685800"/>
            <a:ext cx="9144001" cy="1871133"/>
          </a:xfrm>
        </p:spPr>
        <p:txBody>
          <a:bodyPr/>
          <a:lstStyle/>
          <a:p>
            <a:pPr algn="ctr"/>
            <a:r>
              <a:rPr lang="en-US" b="1" dirty="0"/>
              <a:t>CLOPIDOGREL AND ASPIRIN IN ACUTE ISCHEMIC STROKE AND HIGH RISK TIA</a:t>
            </a:r>
            <a:endParaRPr lang="en-US" dirty="0"/>
          </a:p>
        </p:txBody>
      </p:sp>
      <p:sp>
        <p:nvSpPr>
          <p:cNvPr id="3" name="Text Placeholder 2">
            <a:extLst>
              <a:ext uri="{FF2B5EF4-FFF2-40B4-BE49-F238E27FC236}">
                <a16:creationId xmlns:a16="http://schemas.microsoft.com/office/drawing/2014/main" id="{D7473D91-47F7-46D7-AB04-7DF1C2B05791}"/>
              </a:ext>
            </a:extLst>
          </p:cNvPr>
          <p:cNvSpPr>
            <a:spLocks noGrp="1"/>
          </p:cNvSpPr>
          <p:nvPr>
            <p:ph type="body" sz="quarter" idx="13"/>
          </p:nvPr>
        </p:nvSpPr>
        <p:spPr>
          <a:xfrm>
            <a:off x="1446212" y="2267711"/>
            <a:ext cx="8534400" cy="3333641"/>
          </a:xfrm>
        </p:spPr>
        <p:txBody>
          <a:bodyPr>
            <a:normAutofit/>
          </a:bodyPr>
          <a:lstStyle/>
          <a:p>
            <a:r>
              <a:rPr lang="en-US" b="1" dirty="0"/>
              <a:t>The trial is limited by exclusion of:</a:t>
            </a:r>
          </a:p>
          <a:p>
            <a:pPr marL="457200" indent="-457200">
              <a:buFont typeface="+mj-lt"/>
              <a:buAutoNum type="arabicPeriod"/>
            </a:pPr>
            <a:r>
              <a:rPr lang="en-US" b="1" dirty="0"/>
              <a:t>Patients with moderate to severe stroke</a:t>
            </a:r>
          </a:p>
          <a:p>
            <a:pPr marL="457200" indent="-457200">
              <a:buFont typeface="+mj-lt"/>
              <a:buAutoNum type="arabicPeriod"/>
            </a:pPr>
            <a:r>
              <a:rPr lang="en-US" b="1" dirty="0"/>
              <a:t>Patients with cardioembolic stroke</a:t>
            </a:r>
          </a:p>
          <a:p>
            <a:pPr marL="457200" indent="-457200">
              <a:buFont typeface="+mj-lt"/>
              <a:buAutoNum type="arabicPeriod"/>
            </a:pPr>
            <a:r>
              <a:rPr lang="en-US" b="1" dirty="0"/>
              <a:t>Patients who are candidates for thrombolysis or thrombectomy</a:t>
            </a:r>
          </a:p>
          <a:p>
            <a:pPr marL="457200" indent="-457200">
              <a:buFont typeface="+mj-lt"/>
              <a:buAutoNum type="arabicPeriod"/>
            </a:pPr>
            <a:r>
              <a:rPr lang="en-US" b="1" dirty="0"/>
              <a:t>ASA dose has been varied in the 2 treatment arms so underpowered the analysis</a:t>
            </a:r>
          </a:p>
          <a:p>
            <a:endParaRPr lang="en-US" dirty="0"/>
          </a:p>
          <a:p>
            <a:endParaRPr lang="en-US" dirty="0"/>
          </a:p>
        </p:txBody>
      </p:sp>
    </p:spTree>
    <p:extLst>
      <p:ext uri="{BB962C8B-B14F-4D97-AF65-F5344CB8AC3E}">
        <p14:creationId xmlns:p14="http://schemas.microsoft.com/office/powerpoint/2010/main" val="123388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4C63-B34F-4A5A-992D-B025DB1723C9}"/>
              </a:ext>
            </a:extLst>
          </p:cNvPr>
          <p:cNvSpPr>
            <a:spLocks noGrp="1"/>
          </p:cNvSpPr>
          <p:nvPr>
            <p:ph type="title"/>
          </p:nvPr>
        </p:nvSpPr>
        <p:spPr>
          <a:xfrm>
            <a:off x="684212" y="173737"/>
            <a:ext cx="10058400" cy="1033272"/>
          </a:xfrm>
        </p:spPr>
        <p:txBody>
          <a:bodyPr/>
          <a:lstStyle/>
          <a:p>
            <a:pPr algn="ctr"/>
            <a:r>
              <a:rPr lang="en-US" b="1" dirty="0"/>
              <a:t>clopidogrel</a:t>
            </a:r>
          </a:p>
        </p:txBody>
      </p:sp>
      <p:sp>
        <p:nvSpPr>
          <p:cNvPr id="3" name="Text Placeholder 2">
            <a:extLst>
              <a:ext uri="{FF2B5EF4-FFF2-40B4-BE49-F238E27FC236}">
                <a16:creationId xmlns:a16="http://schemas.microsoft.com/office/drawing/2014/main" id="{16E8D406-5E13-47FC-ADDF-E3E8D87DD035}"/>
              </a:ext>
            </a:extLst>
          </p:cNvPr>
          <p:cNvSpPr>
            <a:spLocks noGrp="1"/>
          </p:cNvSpPr>
          <p:nvPr>
            <p:ph type="body" idx="1"/>
          </p:nvPr>
        </p:nvSpPr>
        <p:spPr>
          <a:xfrm>
            <a:off x="684212" y="2717074"/>
            <a:ext cx="8535988" cy="2670048"/>
          </a:xfrm>
        </p:spPr>
        <p:txBody>
          <a:bodyPr>
            <a:normAutofit fontScale="25000" lnSpcReduction="20000"/>
          </a:bodyPr>
          <a:lstStyle/>
          <a:p>
            <a:r>
              <a:rPr lang="en-US" sz="6400" b="1" dirty="0"/>
              <a:t>Clopidogrel blocks platelet aggregation through the P2Y</a:t>
            </a:r>
            <a:r>
              <a:rPr lang="en-US" sz="6400" b="1" baseline="-25000" dirty="0"/>
              <a:t>12  </a:t>
            </a:r>
            <a:r>
              <a:rPr lang="en-US" sz="6400" b="1" dirty="0"/>
              <a:t>receptor pathway, a mechanism that is synergistic with ASA in platelet aggregation assays.</a:t>
            </a:r>
          </a:p>
          <a:p>
            <a:r>
              <a:rPr lang="en-US" sz="6400" b="1" dirty="0"/>
              <a:t>Effectiveness of Clopidogrel results from its antiplatelet activity which is dependent on its conversion to an active metabolite by the cytochrome P450 system principally CYP2C19.</a:t>
            </a:r>
          </a:p>
          <a:p>
            <a:r>
              <a:rPr lang="en-US" sz="6400" b="1" dirty="0"/>
              <a:t>It has reduced effect in patients who are homozygous for nonfunctional alleles of the CYP2C19 gene. These patients were termed as CYP2C19 poor metabolizers</a:t>
            </a:r>
          </a:p>
          <a:p>
            <a:r>
              <a:rPr lang="en-US" sz="6400" b="1" dirty="0"/>
              <a:t>People who are poor metabolizers at CYP2C19 may not respond well to clopidogrel and may fail stroke prevention. </a:t>
            </a:r>
          </a:p>
          <a:p>
            <a:r>
              <a:rPr lang="en-US" sz="6400" b="1" dirty="0"/>
              <a:t>Side effects of Clopidogrel are:</a:t>
            </a:r>
          </a:p>
          <a:p>
            <a:pPr marL="457200" indent="-457200">
              <a:buFont typeface="+mj-lt"/>
              <a:buAutoNum type="arabicPeriod"/>
            </a:pPr>
            <a:r>
              <a:rPr lang="en-US" sz="5000" b="1" dirty="0"/>
              <a:t>Bleeding</a:t>
            </a:r>
          </a:p>
          <a:p>
            <a:pPr marL="457200" indent="-457200">
              <a:buFont typeface="+mj-lt"/>
              <a:buAutoNum type="arabicPeriod"/>
            </a:pPr>
            <a:r>
              <a:rPr lang="en-US" sz="5000" b="1" dirty="0"/>
              <a:t>Abdominal pain, nausea, dyspepsia, diarrhea</a:t>
            </a:r>
          </a:p>
          <a:p>
            <a:pPr marL="457200" indent="-457200">
              <a:buFont typeface="+mj-lt"/>
              <a:buAutoNum type="arabicPeriod"/>
            </a:pPr>
            <a:r>
              <a:rPr lang="en-US" sz="5000" b="1" dirty="0"/>
              <a:t>Angioedema</a:t>
            </a:r>
          </a:p>
          <a:p>
            <a:pPr marL="457200" indent="-457200">
              <a:buFont typeface="+mj-lt"/>
              <a:buAutoNum type="arabicPeriod"/>
            </a:pPr>
            <a:r>
              <a:rPr lang="en-US" sz="5000" b="1" dirty="0"/>
              <a:t>Chest pain, hypertension</a:t>
            </a:r>
          </a:p>
          <a:p>
            <a:pPr marL="457200" indent="-457200">
              <a:buFont typeface="+mj-lt"/>
              <a:buAutoNum type="arabicPeriod"/>
            </a:pPr>
            <a:r>
              <a:rPr lang="en-US" sz="5000" b="1" dirty="0"/>
              <a:t>Dizziness, headache</a:t>
            </a:r>
          </a:p>
          <a:p>
            <a:pPr marL="457200" indent="-457200">
              <a:buFont typeface="+mj-lt"/>
              <a:buAutoNum type="arabicPeriod"/>
            </a:pPr>
            <a:r>
              <a:rPr lang="en-US" sz="5000" b="1" dirty="0"/>
              <a:t>Arthralgia, back pain</a:t>
            </a:r>
          </a:p>
          <a:p>
            <a:pPr marL="457200" indent="-457200">
              <a:buFont typeface="+mj-lt"/>
              <a:buAutoNum type="arabicPeriod"/>
            </a:pPr>
            <a:r>
              <a:rPr lang="en-US" sz="5000" b="1" dirty="0"/>
              <a:t>Depression</a:t>
            </a:r>
          </a:p>
          <a:p>
            <a:pPr marL="457200" indent="-457200">
              <a:buFont typeface="+mj-lt"/>
              <a:buAutoNum type="arabicPeriod"/>
            </a:pPr>
            <a:r>
              <a:rPr lang="en-US" sz="5000" b="1" dirty="0"/>
              <a:t>Dyspnea</a:t>
            </a:r>
          </a:p>
          <a:p>
            <a:pPr marL="457200" indent="-457200">
              <a:buFont typeface="+mj-lt"/>
              <a:buAutoNum type="arabicPeriod"/>
            </a:pPr>
            <a:r>
              <a:rPr lang="en-US" sz="5000" b="1" dirty="0"/>
              <a:t>Rash</a:t>
            </a:r>
          </a:p>
          <a:p>
            <a:pPr marL="457200" indent="-457200">
              <a:buFont typeface="+mj-lt"/>
              <a:buAutoNum type="arabicPeriod"/>
            </a:pPr>
            <a:endParaRPr lang="en-US" dirty="0"/>
          </a:p>
        </p:txBody>
      </p:sp>
    </p:spTree>
    <p:extLst>
      <p:ext uri="{BB962C8B-B14F-4D97-AF65-F5344CB8AC3E}">
        <p14:creationId xmlns:p14="http://schemas.microsoft.com/office/powerpoint/2010/main" val="105205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4C63-B34F-4A5A-992D-B025DB1723C9}"/>
              </a:ext>
            </a:extLst>
          </p:cNvPr>
          <p:cNvSpPr>
            <a:spLocks noGrp="1"/>
          </p:cNvSpPr>
          <p:nvPr>
            <p:ph type="title"/>
          </p:nvPr>
        </p:nvSpPr>
        <p:spPr>
          <a:xfrm>
            <a:off x="684212" y="553865"/>
            <a:ext cx="10058400" cy="1416014"/>
          </a:xfrm>
        </p:spPr>
        <p:txBody>
          <a:bodyPr/>
          <a:lstStyle/>
          <a:p>
            <a:pPr algn="ctr"/>
            <a:r>
              <a:rPr lang="en-US" b="1" dirty="0"/>
              <a:t>What do we use now?</a:t>
            </a:r>
          </a:p>
        </p:txBody>
      </p:sp>
      <p:sp>
        <p:nvSpPr>
          <p:cNvPr id="3" name="Text Placeholder 2">
            <a:extLst>
              <a:ext uri="{FF2B5EF4-FFF2-40B4-BE49-F238E27FC236}">
                <a16:creationId xmlns:a16="http://schemas.microsoft.com/office/drawing/2014/main" id="{16E8D406-5E13-47FC-ADDF-E3E8D87DD035}"/>
              </a:ext>
            </a:extLst>
          </p:cNvPr>
          <p:cNvSpPr>
            <a:spLocks noGrp="1"/>
          </p:cNvSpPr>
          <p:nvPr>
            <p:ph type="body" idx="1"/>
          </p:nvPr>
        </p:nvSpPr>
        <p:spPr>
          <a:xfrm>
            <a:off x="684212" y="2717074"/>
            <a:ext cx="8535988" cy="2670048"/>
          </a:xfrm>
        </p:spPr>
        <p:txBody>
          <a:bodyPr>
            <a:normAutofit fontScale="25000" lnSpcReduction="20000"/>
          </a:bodyPr>
          <a:lstStyle/>
          <a:p>
            <a:r>
              <a:rPr lang="en-US" sz="6200" b="1" dirty="0"/>
              <a:t>Risk of a subsequent stroke is 5-10% in the first few months. Clopidogrel and ASA has been shown to reduce the risk of stroke in  CHANCE and POINT trials.</a:t>
            </a:r>
          </a:p>
          <a:p>
            <a:r>
              <a:rPr lang="en-US" sz="6200" b="1" dirty="0"/>
              <a:t>Clopidogrel needs hepatic conversion to its active form to be effective that is inefficient in 25% of white and 60% OF Asian patients so efficacy is uncertain in these patients.</a:t>
            </a:r>
          </a:p>
          <a:p>
            <a:r>
              <a:rPr lang="en-US" sz="6200" b="1" dirty="0"/>
              <a:t>Ticagrelor failed to be superior to ASA in head to head trial for prevention of subsequent ischemic strokes and the combination benefit only lasts for 30 days. After 30 days bleeding complications surpass the efficacy.</a:t>
            </a:r>
          </a:p>
          <a:p>
            <a:r>
              <a:rPr lang="en-US" sz="6200" b="1" dirty="0"/>
              <a:t>Differences in patient populations and outcome definitions prevent comparisons of the results of these trials.</a:t>
            </a:r>
          </a:p>
          <a:p>
            <a:r>
              <a:rPr lang="en-US" sz="6200" b="1" dirty="0"/>
              <a:t>Severe stroke patients or </a:t>
            </a:r>
            <a:r>
              <a:rPr lang="en-US" sz="6200" b="1" dirty="0" err="1"/>
              <a:t>Tpa</a:t>
            </a:r>
            <a:r>
              <a:rPr lang="en-US" sz="6200" b="1" dirty="0"/>
              <a:t> patients were excluded.</a:t>
            </a:r>
          </a:p>
          <a:p>
            <a:endParaRPr lang="en-US" sz="6200" b="1" dirty="0"/>
          </a:p>
          <a:p>
            <a:endParaRPr lang="en-US" dirty="0"/>
          </a:p>
          <a:p>
            <a:endParaRPr lang="en-US" dirty="0"/>
          </a:p>
          <a:p>
            <a:endParaRPr lang="en-US" dirty="0"/>
          </a:p>
        </p:txBody>
      </p:sp>
    </p:spTree>
    <p:extLst>
      <p:ext uri="{BB962C8B-B14F-4D97-AF65-F5344CB8AC3E}">
        <p14:creationId xmlns:p14="http://schemas.microsoft.com/office/powerpoint/2010/main" val="39267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7EC2-217D-49B0-917B-2FB1597B06ED}"/>
              </a:ext>
            </a:extLst>
          </p:cNvPr>
          <p:cNvSpPr>
            <a:spLocks noGrp="1"/>
          </p:cNvSpPr>
          <p:nvPr>
            <p:ph type="title"/>
          </p:nvPr>
        </p:nvSpPr>
        <p:spPr>
          <a:xfrm>
            <a:off x="684213" y="685800"/>
            <a:ext cx="10058400" cy="1346781"/>
          </a:xfrm>
        </p:spPr>
        <p:txBody>
          <a:bodyPr>
            <a:normAutofit fontScale="90000"/>
          </a:bodyPr>
          <a:lstStyle/>
          <a:p>
            <a:pPr algn="ctr"/>
            <a:r>
              <a:rPr lang="en-US" sz="3200" b="1" dirty="0">
                <a:solidFill>
                  <a:schemeClr val="tx1"/>
                </a:solidFill>
              </a:rPr>
              <a:t>TICAGRELOR AND ASPIRIN OR ASPIRIN ALONE IN ACUTE ISCHEMIC STROKE OR TIA</a:t>
            </a:r>
            <a:br>
              <a:rPr lang="en-US" sz="3200" b="1" dirty="0">
                <a:solidFill>
                  <a:schemeClr val="tx1"/>
                </a:solidFill>
              </a:rPr>
            </a:br>
            <a:endParaRPr lang="en-US" dirty="0"/>
          </a:p>
        </p:txBody>
      </p:sp>
      <p:sp>
        <p:nvSpPr>
          <p:cNvPr id="3" name="Text Placeholder 2">
            <a:extLst>
              <a:ext uri="{FF2B5EF4-FFF2-40B4-BE49-F238E27FC236}">
                <a16:creationId xmlns:a16="http://schemas.microsoft.com/office/drawing/2014/main" id="{E2E5A5A2-3683-4C8B-8AB1-5EC77494DF19}"/>
              </a:ext>
            </a:extLst>
          </p:cNvPr>
          <p:cNvSpPr>
            <a:spLocks noGrp="1"/>
          </p:cNvSpPr>
          <p:nvPr>
            <p:ph type="body" idx="1"/>
          </p:nvPr>
        </p:nvSpPr>
        <p:spPr>
          <a:xfrm>
            <a:off x="684212" y="2032581"/>
            <a:ext cx="9217434" cy="3961819"/>
          </a:xfrm>
        </p:spPr>
        <p:txBody>
          <a:bodyPr>
            <a:normAutofit fontScale="92500" lnSpcReduction="20000"/>
          </a:bodyPr>
          <a:lstStyle/>
          <a:p>
            <a:r>
              <a:rPr lang="en-US" b="1" dirty="0"/>
              <a:t>Randomized, placebo controlled, double blind trial</a:t>
            </a:r>
          </a:p>
          <a:p>
            <a:r>
              <a:rPr lang="en-US" b="1" dirty="0"/>
              <a:t>Patients had either mild to moderate acute non cardioembolic ischemic stroke with NIHSS score of 5 or less or TIA</a:t>
            </a:r>
          </a:p>
          <a:p>
            <a:r>
              <a:rPr lang="en-US" b="1" dirty="0"/>
              <a:t>Patients were assigned within 24 hours after symptom onset:</a:t>
            </a:r>
          </a:p>
          <a:p>
            <a:pPr marL="457200" indent="-457200">
              <a:buAutoNum type="arabicParenR"/>
            </a:pPr>
            <a:r>
              <a:rPr lang="en-US" b="1" dirty="0"/>
              <a:t>Ticagrelor 180mg loading dose followed by 90mg BID plus ASA 300-325mg on the first day followed by 75-100mg daily for 30 days</a:t>
            </a:r>
          </a:p>
          <a:p>
            <a:pPr marL="457200" indent="-457200">
              <a:buAutoNum type="arabicParenR"/>
            </a:pPr>
            <a:r>
              <a:rPr lang="en-US" b="1" dirty="0"/>
              <a:t>Matching placebo plus ASA</a:t>
            </a:r>
          </a:p>
          <a:p>
            <a:r>
              <a:rPr lang="en-US" b="1" dirty="0"/>
              <a:t>Primary outcome was a composite of stroke or death within 30 days</a:t>
            </a:r>
          </a:p>
          <a:p>
            <a:r>
              <a:rPr lang="en-US" b="1" dirty="0"/>
              <a:t>Secondary outcomes were first subsequent ischemic stroke and incidence of disability within 30 days</a:t>
            </a:r>
          </a:p>
          <a:p>
            <a:r>
              <a:rPr lang="en-US" b="1" dirty="0"/>
              <a:t>Primary safety outcome was severe bleeding</a:t>
            </a:r>
          </a:p>
          <a:p>
            <a:endParaRPr lang="en-US" dirty="0"/>
          </a:p>
        </p:txBody>
      </p:sp>
    </p:spTree>
    <p:extLst>
      <p:ext uri="{BB962C8B-B14F-4D97-AF65-F5344CB8AC3E}">
        <p14:creationId xmlns:p14="http://schemas.microsoft.com/office/powerpoint/2010/main" val="275229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5498AE-F63B-4AA4-BABA-95F610599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0"/>
            <a:ext cx="5040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4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A5E3F49-D90D-4AB4-9BB1-0F344F2A6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638" y="0"/>
            <a:ext cx="4529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9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DE8DC9-B1C9-4CC0-AB39-E4BFBF0B9C2B}"/>
              </a:ext>
            </a:extLst>
          </p:cNvPr>
          <p:cNvGraphicFramePr>
            <a:graphicFrameLocks noGrp="1"/>
          </p:cNvGraphicFramePr>
          <p:nvPr>
            <p:extLst>
              <p:ext uri="{D42A27DB-BD31-4B8C-83A1-F6EECF244321}">
                <p14:modId xmlns:p14="http://schemas.microsoft.com/office/powerpoint/2010/main" val="1726873245"/>
              </p:ext>
            </p:extLst>
          </p:nvPr>
        </p:nvGraphicFramePr>
        <p:xfrm>
          <a:off x="2867941" y="155879"/>
          <a:ext cx="7305401" cy="3607395"/>
        </p:xfrm>
        <a:graphic>
          <a:graphicData uri="http://schemas.openxmlformats.org/drawingml/2006/table">
            <a:tbl>
              <a:tblPr/>
              <a:tblGrid>
                <a:gridCol w="141818">
                  <a:extLst>
                    <a:ext uri="{9D8B030D-6E8A-4147-A177-3AD203B41FA5}">
                      <a16:colId xmlns:a16="http://schemas.microsoft.com/office/drawing/2014/main" val="2098621911"/>
                    </a:ext>
                  </a:extLst>
                </a:gridCol>
                <a:gridCol w="64233">
                  <a:extLst>
                    <a:ext uri="{9D8B030D-6E8A-4147-A177-3AD203B41FA5}">
                      <a16:colId xmlns:a16="http://schemas.microsoft.com/office/drawing/2014/main" val="2507609031"/>
                    </a:ext>
                  </a:extLst>
                </a:gridCol>
                <a:gridCol w="64233">
                  <a:extLst>
                    <a:ext uri="{9D8B030D-6E8A-4147-A177-3AD203B41FA5}">
                      <a16:colId xmlns:a16="http://schemas.microsoft.com/office/drawing/2014/main" val="1063224655"/>
                    </a:ext>
                  </a:extLst>
                </a:gridCol>
                <a:gridCol w="64233">
                  <a:extLst>
                    <a:ext uri="{9D8B030D-6E8A-4147-A177-3AD203B41FA5}">
                      <a16:colId xmlns:a16="http://schemas.microsoft.com/office/drawing/2014/main" val="1242754090"/>
                    </a:ext>
                  </a:extLst>
                </a:gridCol>
                <a:gridCol w="64233">
                  <a:extLst>
                    <a:ext uri="{9D8B030D-6E8A-4147-A177-3AD203B41FA5}">
                      <a16:colId xmlns:a16="http://schemas.microsoft.com/office/drawing/2014/main" val="3221575223"/>
                    </a:ext>
                  </a:extLst>
                </a:gridCol>
                <a:gridCol w="67182">
                  <a:extLst>
                    <a:ext uri="{9D8B030D-6E8A-4147-A177-3AD203B41FA5}">
                      <a16:colId xmlns:a16="http://schemas.microsoft.com/office/drawing/2014/main" val="1969344633"/>
                    </a:ext>
                  </a:extLst>
                </a:gridCol>
                <a:gridCol w="64233">
                  <a:extLst>
                    <a:ext uri="{9D8B030D-6E8A-4147-A177-3AD203B41FA5}">
                      <a16:colId xmlns:a16="http://schemas.microsoft.com/office/drawing/2014/main" val="3451174869"/>
                    </a:ext>
                  </a:extLst>
                </a:gridCol>
                <a:gridCol w="72852">
                  <a:extLst>
                    <a:ext uri="{9D8B030D-6E8A-4147-A177-3AD203B41FA5}">
                      <a16:colId xmlns:a16="http://schemas.microsoft.com/office/drawing/2014/main" val="2790993854"/>
                    </a:ext>
                  </a:extLst>
                </a:gridCol>
                <a:gridCol w="72852">
                  <a:extLst>
                    <a:ext uri="{9D8B030D-6E8A-4147-A177-3AD203B41FA5}">
                      <a16:colId xmlns:a16="http://schemas.microsoft.com/office/drawing/2014/main" val="1171243536"/>
                    </a:ext>
                  </a:extLst>
                </a:gridCol>
                <a:gridCol w="72852">
                  <a:extLst>
                    <a:ext uri="{9D8B030D-6E8A-4147-A177-3AD203B41FA5}">
                      <a16:colId xmlns:a16="http://schemas.microsoft.com/office/drawing/2014/main" val="1614386979"/>
                    </a:ext>
                  </a:extLst>
                </a:gridCol>
                <a:gridCol w="72852">
                  <a:extLst>
                    <a:ext uri="{9D8B030D-6E8A-4147-A177-3AD203B41FA5}">
                      <a16:colId xmlns:a16="http://schemas.microsoft.com/office/drawing/2014/main" val="3960735792"/>
                    </a:ext>
                  </a:extLst>
                </a:gridCol>
                <a:gridCol w="72852">
                  <a:extLst>
                    <a:ext uri="{9D8B030D-6E8A-4147-A177-3AD203B41FA5}">
                      <a16:colId xmlns:a16="http://schemas.microsoft.com/office/drawing/2014/main" val="699499405"/>
                    </a:ext>
                  </a:extLst>
                </a:gridCol>
                <a:gridCol w="72852">
                  <a:extLst>
                    <a:ext uri="{9D8B030D-6E8A-4147-A177-3AD203B41FA5}">
                      <a16:colId xmlns:a16="http://schemas.microsoft.com/office/drawing/2014/main" val="945994099"/>
                    </a:ext>
                  </a:extLst>
                </a:gridCol>
                <a:gridCol w="72852">
                  <a:extLst>
                    <a:ext uri="{9D8B030D-6E8A-4147-A177-3AD203B41FA5}">
                      <a16:colId xmlns:a16="http://schemas.microsoft.com/office/drawing/2014/main" val="510160380"/>
                    </a:ext>
                  </a:extLst>
                </a:gridCol>
                <a:gridCol w="72852">
                  <a:extLst>
                    <a:ext uri="{9D8B030D-6E8A-4147-A177-3AD203B41FA5}">
                      <a16:colId xmlns:a16="http://schemas.microsoft.com/office/drawing/2014/main" val="1067903896"/>
                    </a:ext>
                  </a:extLst>
                </a:gridCol>
                <a:gridCol w="72852">
                  <a:extLst>
                    <a:ext uri="{9D8B030D-6E8A-4147-A177-3AD203B41FA5}">
                      <a16:colId xmlns:a16="http://schemas.microsoft.com/office/drawing/2014/main" val="3630129479"/>
                    </a:ext>
                  </a:extLst>
                </a:gridCol>
                <a:gridCol w="72852">
                  <a:extLst>
                    <a:ext uri="{9D8B030D-6E8A-4147-A177-3AD203B41FA5}">
                      <a16:colId xmlns:a16="http://schemas.microsoft.com/office/drawing/2014/main" val="4214026737"/>
                    </a:ext>
                  </a:extLst>
                </a:gridCol>
                <a:gridCol w="72852">
                  <a:extLst>
                    <a:ext uri="{9D8B030D-6E8A-4147-A177-3AD203B41FA5}">
                      <a16:colId xmlns:a16="http://schemas.microsoft.com/office/drawing/2014/main" val="2835788932"/>
                    </a:ext>
                  </a:extLst>
                </a:gridCol>
                <a:gridCol w="72852">
                  <a:extLst>
                    <a:ext uri="{9D8B030D-6E8A-4147-A177-3AD203B41FA5}">
                      <a16:colId xmlns:a16="http://schemas.microsoft.com/office/drawing/2014/main" val="3482284549"/>
                    </a:ext>
                  </a:extLst>
                </a:gridCol>
                <a:gridCol w="72852">
                  <a:extLst>
                    <a:ext uri="{9D8B030D-6E8A-4147-A177-3AD203B41FA5}">
                      <a16:colId xmlns:a16="http://schemas.microsoft.com/office/drawing/2014/main" val="2696294025"/>
                    </a:ext>
                  </a:extLst>
                </a:gridCol>
                <a:gridCol w="72852">
                  <a:extLst>
                    <a:ext uri="{9D8B030D-6E8A-4147-A177-3AD203B41FA5}">
                      <a16:colId xmlns:a16="http://schemas.microsoft.com/office/drawing/2014/main" val="1773024064"/>
                    </a:ext>
                  </a:extLst>
                </a:gridCol>
                <a:gridCol w="72852">
                  <a:extLst>
                    <a:ext uri="{9D8B030D-6E8A-4147-A177-3AD203B41FA5}">
                      <a16:colId xmlns:a16="http://schemas.microsoft.com/office/drawing/2014/main" val="21132896"/>
                    </a:ext>
                  </a:extLst>
                </a:gridCol>
                <a:gridCol w="72852">
                  <a:extLst>
                    <a:ext uri="{9D8B030D-6E8A-4147-A177-3AD203B41FA5}">
                      <a16:colId xmlns:a16="http://schemas.microsoft.com/office/drawing/2014/main" val="142013078"/>
                    </a:ext>
                  </a:extLst>
                </a:gridCol>
                <a:gridCol w="72852">
                  <a:extLst>
                    <a:ext uri="{9D8B030D-6E8A-4147-A177-3AD203B41FA5}">
                      <a16:colId xmlns:a16="http://schemas.microsoft.com/office/drawing/2014/main" val="3971790333"/>
                    </a:ext>
                  </a:extLst>
                </a:gridCol>
                <a:gridCol w="72852">
                  <a:extLst>
                    <a:ext uri="{9D8B030D-6E8A-4147-A177-3AD203B41FA5}">
                      <a16:colId xmlns:a16="http://schemas.microsoft.com/office/drawing/2014/main" val="57136497"/>
                    </a:ext>
                  </a:extLst>
                </a:gridCol>
                <a:gridCol w="72852">
                  <a:extLst>
                    <a:ext uri="{9D8B030D-6E8A-4147-A177-3AD203B41FA5}">
                      <a16:colId xmlns:a16="http://schemas.microsoft.com/office/drawing/2014/main" val="2341502444"/>
                    </a:ext>
                  </a:extLst>
                </a:gridCol>
                <a:gridCol w="72852">
                  <a:extLst>
                    <a:ext uri="{9D8B030D-6E8A-4147-A177-3AD203B41FA5}">
                      <a16:colId xmlns:a16="http://schemas.microsoft.com/office/drawing/2014/main" val="4254658893"/>
                    </a:ext>
                  </a:extLst>
                </a:gridCol>
                <a:gridCol w="72852">
                  <a:extLst>
                    <a:ext uri="{9D8B030D-6E8A-4147-A177-3AD203B41FA5}">
                      <a16:colId xmlns:a16="http://schemas.microsoft.com/office/drawing/2014/main" val="1533013992"/>
                    </a:ext>
                  </a:extLst>
                </a:gridCol>
                <a:gridCol w="72852">
                  <a:extLst>
                    <a:ext uri="{9D8B030D-6E8A-4147-A177-3AD203B41FA5}">
                      <a16:colId xmlns:a16="http://schemas.microsoft.com/office/drawing/2014/main" val="981811057"/>
                    </a:ext>
                  </a:extLst>
                </a:gridCol>
                <a:gridCol w="72852">
                  <a:extLst>
                    <a:ext uri="{9D8B030D-6E8A-4147-A177-3AD203B41FA5}">
                      <a16:colId xmlns:a16="http://schemas.microsoft.com/office/drawing/2014/main" val="715592809"/>
                    </a:ext>
                  </a:extLst>
                </a:gridCol>
                <a:gridCol w="72852">
                  <a:extLst>
                    <a:ext uri="{9D8B030D-6E8A-4147-A177-3AD203B41FA5}">
                      <a16:colId xmlns:a16="http://schemas.microsoft.com/office/drawing/2014/main" val="2868977318"/>
                    </a:ext>
                  </a:extLst>
                </a:gridCol>
                <a:gridCol w="72852">
                  <a:extLst>
                    <a:ext uri="{9D8B030D-6E8A-4147-A177-3AD203B41FA5}">
                      <a16:colId xmlns:a16="http://schemas.microsoft.com/office/drawing/2014/main" val="21382188"/>
                    </a:ext>
                  </a:extLst>
                </a:gridCol>
                <a:gridCol w="72852">
                  <a:extLst>
                    <a:ext uri="{9D8B030D-6E8A-4147-A177-3AD203B41FA5}">
                      <a16:colId xmlns:a16="http://schemas.microsoft.com/office/drawing/2014/main" val="1937093623"/>
                    </a:ext>
                  </a:extLst>
                </a:gridCol>
                <a:gridCol w="72852">
                  <a:extLst>
                    <a:ext uri="{9D8B030D-6E8A-4147-A177-3AD203B41FA5}">
                      <a16:colId xmlns:a16="http://schemas.microsoft.com/office/drawing/2014/main" val="2579012396"/>
                    </a:ext>
                  </a:extLst>
                </a:gridCol>
                <a:gridCol w="72852">
                  <a:extLst>
                    <a:ext uri="{9D8B030D-6E8A-4147-A177-3AD203B41FA5}">
                      <a16:colId xmlns:a16="http://schemas.microsoft.com/office/drawing/2014/main" val="1282026117"/>
                    </a:ext>
                  </a:extLst>
                </a:gridCol>
                <a:gridCol w="72852">
                  <a:extLst>
                    <a:ext uri="{9D8B030D-6E8A-4147-A177-3AD203B41FA5}">
                      <a16:colId xmlns:a16="http://schemas.microsoft.com/office/drawing/2014/main" val="3480597832"/>
                    </a:ext>
                  </a:extLst>
                </a:gridCol>
                <a:gridCol w="72852">
                  <a:extLst>
                    <a:ext uri="{9D8B030D-6E8A-4147-A177-3AD203B41FA5}">
                      <a16:colId xmlns:a16="http://schemas.microsoft.com/office/drawing/2014/main" val="59996660"/>
                    </a:ext>
                  </a:extLst>
                </a:gridCol>
                <a:gridCol w="72852">
                  <a:extLst>
                    <a:ext uri="{9D8B030D-6E8A-4147-A177-3AD203B41FA5}">
                      <a16:colId xmlns:a16="http://schemas.microsoft.com/office/drawing/2014/main" val="1288925313"/>
                    </a:ext>
                  </a:extLst>
                </a:gridCol>
                <a:gridCol w="72852">
                  <a:extLst>
                    <a:ext uri="{9D8B030D-6E8A-4147-A177-3AD203B41FA5}">
                      <a16:colId xmlns:a16="http://schemas.microsoft.com/office/drawing/2014/main" val="2136561689"/>
                    </a:ext>
                  </a:extLst>
                </a:gridCol>
                <a:gridCol w="72852">
                  <a:extLst>
                    <a:ext uri="{9D8B030D-6E8A-4147-A177-3AD203B41FA5}">
                      <a16:colId xmlns:a16="http://schemas.microsoft.com/office/drawing/2014/main" val="3082864472"/>
                    </a:ext>
                  </a:extLst>
                </a:gridCol>
                <a:gridCol w="72852">
                  <a:extLst>
                    <a:ext uri="{9D8B030D-6E8A-4147-A177-3AD203B41FA5}">
                      <a16:colId xmlns:a16="http://schemas.microsoft.com/office/drawing/2014/main" val="3224256141"/>
                    </a:ext>
                  </a:extLst>
                </a:gridCol>
                <a:gridCol w="72852">
                  <a:extLst>
                    <a:ext uri="{9D8B030D-6E8A-4147-A177-3AD203B41FA5}">
                      <a16:colId xmlns:a16="http://schemas.microsoft.com/office/drawing/2014/main" val="46276795"/>
                    </a:ext>
                  </a:extLst>
                </a:gridCol>
                <a:gridCol w="72852">
                  <a:extLst>
                    <a:ext uri="{9D8B030D-6E8A-4147-A177-3AD203B41FA5}">
                      <a16:colId xmlns:a16="http://schemas.microsoft.com/office/drawing/2014/main" val="914162281"/>
                    </a:ext>
                  </a:extLst>
                </a:gridCol>
                <a:gridCol w="72852">
                  <a:extLst>
                    <a:ext uri="{9D8B030D-6E8A-4147-A177-3AD203B41FA5}">
                      <a16:colId xmlns:a16="http://schemas.microsoft.com/office/drawing/2014/main" val="3184294711"/>
                    </a:ext>
                  </a:extLst>
                </a:gridCol>
                <a:gridCol w="72852">
                  <a:extLst>
                    <a:ext uri="{9D8B030D-6E8A-4147-A177-3AD203B41FA5}">
                      <a16:colId xmlns:a16="http://schemas.microsoft.com/office/drawing/2014/main" val="4065196617"/>
                    </a:ext>
                  </a:extLst>
                </a:gridCol>
                <a:gridCol w="72852">
                  <a:extLst>
                    <a:ext uri="{9D8B030D-6E8A-4147-A177-3AD203B41FA5}">
                      <a16:colId xmlns:a16="http://schemas.microsoft.com/office/drawing/2014/main" val="3222872211"/>
                    </a:ext>
                  </a:extLst>
                </a:gridCol>
                <a:gridCol w="72852">
                  <a:extLst>
                    <a:ext uri="{9D8B030D-6E8A-4147-A177-3AD203B41FA5}">
                      <a16:colId xmlns:a16="http://schemas.microsoft.com/office/drawing/2014/main" val="784005203"/>
                    </a:ext>
                  </a:extLst>
                </a:gridCol>
                <a:gridCol w="72852">
                  <a:extLst>
                    <a:ext uri="{9D8B030D-6E8A-4147-A177-3AD203B41FA5}">
                      <a16:colId xmlns:a16="http://schemas.microsoft.com/office/drawing/2014/main" val="179976221"/>
                    </a:ext>
                  </a:extLst>
                </a:gridCol>
                <a:gridCol w="72852">
                  <a:extLst>
                    <a:ext uri="{9D8B030D-6E8A-4147-A177-3AD203B41FA5}">
                      <a16:colId xmlns:a16="http://schemas.microsoft.com/office/drawing/2014/main" val="3309587545"/>
                    </a:ext>
                  </a:extLst>
                </a:gridCol>
                <a:gridCol w="72852">
                  <a:extLst>
                    <a:ext uri="{9D8B030D-6E8A-4147-A177-3AD203B41FA5}">
                      <a16:colId xmlns:a16="http://schemas.microsoft.com/office/drawing/2014/main" val="671106872"/>
                    </a:ext>
                  </a:extLst>
                </a:gridCol>
                <a:gridCol w="72852">
                  <a:extLst>
                    <a:ext uri="{9D8B030D-6E8A-4147-A177-3AD203B41FA5}">
                      <a16:colId xmlns:a16="http://schemas.microsoft.com/office/drawing/2014/main" val="1041030223"/>
                    </a:ext>
                  </a:extLst>
                </a:gridCol>
                <a:gridCol w="72852">
                  <a:extLst>
                    <a:ext uri="{9D8B030D-6E8A-4147-A177-3AD203B41FA5}">
                      <a16:colId xmlns:a16="http://schemas.microsoft.com/office/drawing/2014/main" val="3403274710"/>
                    </a:ext>
                  </a:extLst>
                </a:gridCol>
                <a:gridCol w="72852">
                  <a:extLst>
                    <a:ext uri="{9D8B030D-6E8A-4147-A177-3AD203B41FA5}">
                      <a16:colId xmlns:a16="http://schemas.microsoft.com/office/drawing/2014/main" val="4259004206"/>
                    </a:ext>
                  </a:extLst>
                </a:gridCol>
                <a:gridCol w="72852">
                  <a:extLst>
                    <a:ext uri="{9D8B030D-6E8A-4147-A177-3AD203B41FA5}">
                      <a16:colId xmlns:a16="http://schemas.microsoft.com/office/drawing/2014/main" val="269552092"/>
                    </a:ext>
                  </a:extLst>
                </a:gridCol>
                <a:gridCol w="72852">
                  <a:extLst>
                    <a:ext uri="{9D8B030D-6E8A-4147-A177-3AD203B41FA5}">
                      <a16:colId xmlns:a16="http://schemas.microsoft.com/office/drawing/2014/main" val="4007930228"/>
                    </a:ext>
                  </a:extLst>
                </a:gridCol>
                <a:gridCol w="72852">
                  <a:extLst>
                    <a:ext uri="{9D8B030D-6E8A-4147-A177-3AD203B41FA5}">
                      <a16:colId xmlns:a16="http://schemas.microsoft.com/office/drawing/2014/main" val="115115808"/>
                    </a:ext>
                  </a:extLst>
                </a:gridCol>
                <a:gridCol w="72852">
                  <a:extLst>
                    <a:ext uri="{9D8B030D-6E8A-4147-A177-3AD203B41FA5}">
                      <a16:colId xmlns:a16="http://schemas.microsoft.com/office/drawing/2014/main" val="4671876"/>
                    </a:ext>
                  </a:extLst>
                </a:gridCol>
                <a:gridCol w="72852">
                  <a:extLst>
                    <a:ext uri="{9D8B030D-6E8A-4147-A177-3AD203B41FA5}">
                      <a16:colId xmlns:a16="http://schemas.microsoft.com/office/drawing/2014/main" val="3625517462"/>
                    </a:ext>
                  </a:extLst>
                </a:gridCol>
                <a:gridCol w="72852">
                  <a:extLst>
                    <a:ext uri="{9D8B030D-6E8A-4147-A177-3AD203B41FA5}">
                      <a16:colId xmlns:a16="http://schemas.microsoft.com/office/drawing/2014/main" val="3666143978"/>
                    </a:ext>
                  </a:extLst>
                </a:gridCol>
                <a:gridCol w="72852">
                  <a:extLst>
                    <a:ext uri="{9D8B030D-6E8A-4147-A177-3AD203B41FA5}">
                      <a16:colId xmlns:a16="http://schemas.microsoft.com/office/drawing/2014/main" val="2881862553"/>
                    </a:ext>
                  </a:extLst>
                </a:gridCol>
                <a:gridCol w="72852">
                  <a:extLst>
                    <a:ext uri="{9D8B030D-6E8A-4147-A177-3AD203B41FA5}">
                      <a16:colId xmlns:a16="http://schemas.microsoft.com/office/drawing/2014/main" val="1677204991"/>
                    </a:ext>
                  </a:extLst>
                </a:gridCol>
                <a:gridCol w="72852">
                  <a:extLst>
                    <a:ext uri="{9D8B030D-6E8A-4147-A177-3AD203B41FA5}">
                      <a16:colId xmlns:a16="http://schemas.microsoft.com/office/drawing/2014/main" val="1046250824"/>
                    </a:ext>
                  </a:extLst>
                </a:gridCol>
                <a:gridCol w="72852">
                  <a:extLst>
                    <a:ext uri="{9D8B030D-6E8A-4147-A177-3AD203B41FA5}">
                      <a16:colId xmlns:a16="http://schemas.microsoft.com/office/drawing/2014/main" val="4263443984"/>
                    </a:ext>
                  </a:extLst>
                </a:gridCol>
                <a:gridCol w="72852">
                  <a:extLst>
                    <a:ext uri="{9D8B030D-6E8A-4147-A177-3AD203B41FA5}">
                      <a16:colId xmlns:a16="http://schemas.microsoft.com/office/drawing/2014/main" val="1035907826"/>
                    </a:ext>
                  </a:extLst>
                </a:gridCol>
                <a:gridCol w="72852">
                  <a:extLst>
                    <a:ext uri="{9D8B030D-6E8A-4147-A177-3AD203B41FA5}">
                      <a16:colId xmlns:a16="http://schemas.microsoft.com/office/drawing/2014/main" val="889130892"/>
                    </a:ext>
                  </a:extLst>
                </a:gridCol>
                <a:gridCol w="72852">
                  <a:extLst>
                    <a:ext uri="{9D8B030D-6E8A-4147-A177-3AD203B41FA5}">
                      <a16:colId xmlns:a16="http://schemas.microsoft.com/office/drawing/2014/main" val="681524857"/>
                    </a:ext>
                  </a:extLst>
                </a:gridCol>
                <a:gridCol w="72852">
                  <a:extLst>
                    <a:ext uri="{9D8B030D-6E8A-4147-A177-3AD203B41FA5}">
                      <a16:colId xmlns:a16="http://schemas.microsoft.com/office/drawing/2014/main" val="3138831305"/>
                    </a:ext>
                  </a:extLst>
                </a:gridCol>
                <a:gridCol w="72852">
                  <a:extLst>
                    <a:ext uri="{9D8B030D-6E8A-4147-A177-3AD203B41FA5}">
                      <a16:colId xmlns:a16="http://schemas.microsoft.com/office/drawing/2014/main" val="1707894556"/>
                    </a:ext>
                  </a:extLst>
                </a:gridCol>
                <a:gridCol w="72852">
                  <a:extLst>
                    <a:ext uri="{9D8B030D-6E8A-4147-A177-3AD203B41FA5}">
                      <a16:colId xmlns:a16="http://schemas.microsoft.com/office/drawing/2014/main" val="4252969870"/>
                    </a:ext>
                  </a:extLst>
                </a:gridCol>
                <a:gridCol w="72852">
                  <a:extLst>
                    <a:ext uri="{9D8B030D-6E8A-4147-A177-3AD203B41FA5}">
                      <a16:colId xmlns:a16="http://schemas.microsoft.com/office/drawing/2014/main" val="1780244233"/>
                    </a:ext>
                  </a:extLst>
                </a:gridCol>
                <a:gridCol w="72852">
                  <a:extLst>
                    <a:ext uri="{9D8B030D-6E8A-4147-A177-3AD203B41FA5}">
                      <a16:colId xmlns:a16="http://schemas.microsoft.com/office/drawing/2014/main" val="1898237296"/>
                    </a:ext>
                  </a:extLst>
                </a:gridCol>
                <a:gridCol w="72852">
                  <a:extLst>
                    <a:ext uri="{9D8B030D-6E8A-4147-A177-3AD203B41FA5}">
                      <a16:colId xmlns:a16="http://schemas.microsoft.com/office/drawing/2014/main" val="4285292794"/>
                    </a:ext>
                  </a:extLst>
                </a:gridCol>
                <a:gridCol w="72852">
                  <a:extLst>
                    <a:ext uri="{9D8B030D-6E8A-4147-A177-3AD203B41FA5}">
                      <a16:colId xmlns:a16="http://schemas.microsoft.com/office/drawing/2014/main" val="3447353299"/>
                    </a:ext>
                  </a:extLst>
                </a:gridCol>
                <a:gridCol w="72852">
                  <a:extLst>
                    <a:ext uri="{9D8B030D-6E8A-4147-A177-3AD203B41FA5}">
                      <a16:colId xmlns:a16="http://schemas.microsoft.com/office/drawing/2014/main" val="2156438862"/>
                    </a:ext>
                  </a:extLst>
                </a:gridCol>
                <a:gridCol w="72852">
                  <a:extLst>
                    <a:ext uri="{9D8B030D-6E8A-4147-A177-3AD203B41FA5}">
                      <a16:colId xmlns:a16="http://schemas.microsoft.com/office/drawing/2014/main" val="732189996"/>
                    </a:ext>
                  </a:extLst>
                </a:gridCol>
                <a:gridCol w="72852">
                  <a:extLst>
                    <a:ext uri="{9D8B030D-6E8A-4147-A177-3AD203B41FA5}">
                      <a16:colId xmlns:a16="http://schemas.microsoft.com/office/drawing/2014/main" val="590326616"/>
                    </a:ext>
                  </a:extLst>
                </a:gridCol>
                <a:gridCol w="72852">
                  <a:extLst>
                    <a:ext uri="{9D8B030D-6E8A-4147-A177-3AD203B41FA5}">
                      <a16:colId xmlns:a16="http://schemas.microsoft.com/office/drawing/2014/main" val="3493307413"/>
                    </a:ext>
                  </a:extLst>
                </a:gridCol>
                <a:gridCol w="72852">
                  <a:extLst>
                    <a:ext uri="{9D8B030D-6E8A-4147-A177-3AD203B41FA5}">
                      <a16:colId xmlns:a16="http://schemas.microsoft.com/office/drawing/2014/main" val="1452414585"/>
                    </a:ext>
                  </a:extLst>
                </a:gridCol>
                <a:gridCol w="72852">
                  <a:extLst>
                    <a:ext uri="{9D8B030D-6E8A-4147-A177-3AD203B41FA5}">
                      <a16:colId xmlns:a16="http://schemas.microsoft.com/office/drawing/2014/main" val="1399095089"/>
                    </a:ext>
                  </a:extLst>
                </a:gridCol>
                <a:gridCol w="72852">
                  <a:extLst>
                    <a:ext uri="{9D8B030D-6E8A-4147-A177-3AD203B41FA5}">
                      <a16:colId xmlns:a16="http://schemas.microsoft.com/office/drawing/2014/main" val="1383911648"/>
                    </a:ext>
                  </a:extLst>
                </a:gridCol>
                <a:gridCol w="72852">
                  <a:extLst>
                    <a:ext uri="{9D8B030D-6E8A-4147-A177-3AD203B41FA5}">
                      <a16:colId xmlns:a16="http://schemas.microsoft.com/office/drawing/2014/main" val="3562750464"/>
                    </a:ext>
                  </a:extLst>
                </a:gridCol>
                <a:gridCol w="72852">
                  <a:extLst>
                    <a:ext uri="{9D8B030D-6E8A-4147-A177-3AD203B41FA5}">
                      <a16:colId xmlns:a16="http://schemas.microsoft.com/office/drawing/2014/main" val="1986984454"/>
                    </a:ext>
                  </a:extLst>
                </a:gridCol>
                <a:gridCol w="72852">
                  <a:extLst>
                    <a:ext uri="{9D8B030D-6E8A-4147-A177-3AD203B41FA5}">
                      <a16:colId xmlns:a16="http://schemas.microsoft.com/office/drawing/2014/main" val="2268368671"/>
                    </a:ext>
                  </a:extLst>
                </a:gridCol>
                <a:gridCol w="72852">
                  <a:extLst>
                    <a:ext uri="{9D8B030D-6E8A-4147-A177-3AD203B41FA5}">
                      <a16:colId xmlns:a16="http://schemas.microsoft.com/office/drawing/2014/main" val="1541414698"/>
                    </a:ext>
                  </a:extLst>
                </a:gridCol>
                <a:gridCol w="72852">
                  <a:extLst>
                    <a:ext uri="{9D8B030D-6E8A-4147-A177-3AD203B41FA5}">
                      <a16:colId xmlns:a16="http://schemas.microsoft.com/office/drawing/2014/main" val="2339995907"/>
                    </a:ext>
                  </a:extLst>
                </a:gridCol>
                <a:gridCol w="72852">
                  <a:extLst>
                    <a:ext uri="{9D8B030D-6E8A-4147-A177-3AD203B41FA5}">
                      <a16:colId xmlns:a16="http://schemas.microsoft.com/office/drawing/2014/main" val="554767598"/>
                    </a:ext>
                  </a:extLst>
                </a:gridCol>
                <a:gridCol w="72852">
                  <a:extLst>
                    <a:ext uri="{9D8B030D-6E8A-4147-A177-3AD203B41FA5}">
                      <a16:colId xmlns:a16="http://schemas.microsoft.com/office/drawing/2014/main" val="737231740"/>
                    </a:ext>
                  </a:extLst>
                </a:gridCol>
                <a:gridCol w="72852">
                  <a:extLst>
                    <a:ext uri="{9D8B030D-6E8A-4147-A177-3AD203B41FA5}">
                      <a16:colId xmlns:a16="http://schemas.microsoft.com/office/drawing/2014/main" val="2008870812"/>
                    </a:ext>
                  </a:extLst>
                </a:gridCol>
                <a:gridCol w="72852">
                  <a:extLst>
                    <a:ext uri="{9D8B030D-6E8A-4147-A177-3AD203B41FA5}">
                      <a16:colId xmlns:a16="http://schemas.microsoft.com/office/drawing/2014/main" val="546470618"/>
                    </a:ext>
                  </a:extLst>
                </a:gridCol>
                <a:gridCol w="72852">
                  <a:extLst>
                    <a:ext uri="{9D8B030D-6E8A-4147-A177-3AD203B41FA5}">
                      <a16:colId xmlns:a16="http://schemas.microsoft.com/office/drawing/2014/main" val="3660751024"/>
                    </a:ext>
                  </a:extLst>
                </a:gridCol>
                <a:gridCol w="72852">
                  <a:extLst>
                    <a:ext uri="{9D8B030D-6E8A-4147-A177-3AD203B41FA5}">
                      <a16:colId xmlns:a16="http://schemas.microsoft.com/office/drawing/2014/main" val="2622439163"/>
                    </a:ext>
                  </a:extLst>
                </a:gridCol>
                <a:gridCol w="72852">
                  <a:extLst>
                    <a:ext uri="{9D8B030D-6E8A-4147-A177-3AD203B41FA5}">
                      <a16:colId xmlns:a16="http://schemas.microsoft.com/office/drawing/2014/main" val="403997180"/>
                    </a:ext>
                  </a:extLst>
                </a:gridCol>
                <a:gridCol w="72852">
                  <a:extLst>
                    <a:ext uri="{9D8B030D-6E8A-4147-A177-3AD203B41FA5}">
                      <a16:colId xmlns:a16="http://schemas.microsoft.com/office/drawing/2014/main" val="677938579"/>
                    </a:ext>
                  </a:extLst>
                </a:gridCol>
                <a:gridCol w="72852">
                  <a:extLst>
                    <a:ext uri="{9D8B030D-6E8A-4147-A177-3AD203B41FA5}">
                      <a16:colId xmlns:a16="http://schemas.microsoft.com/office/drawing/2014/main" val="2166132036"/>
                    </a:ext>
                  </a:extLst>
                </a:gridCol>
                <a:gridCol w="72852">
                  <a:extLst>
                    <a:ext uri="{9D8B030D-6E8A-4147-A177-3AD203B41FA5}">
                      <a16:colId xmlns:a16="http://schemas.microsoft.com/office/drawing/2014/main" val="2954754670"/>
                    </a:ext>
                  </a:extLst>
                </a:gridCol>
                <a:gridCol w="72852">
                  <a:extLst>
                    <a:ext uri="{9D8B030D-6E8A-4147-A177-3AD203B41FA5}">
                      <a16:colId xmlns:a16="http://schemas.microsoft.com/office/drawing/2014/main" val="1523405007"/>
                    </a:ext>
                  </a:extLst>
                </a:gridCol>
                <a:gridCol w="72852">
                  <a:extLst>
                    <a:ext uri="{9D8B030D-6E8A-4147-A177-3AD203B41FA5}">
                      <a16:colId xmlns:a16="http://schemas.microsoft.com/office/drawing/2014/main" val="2585158386"/>
                    </a:ext>
                  </a:extLst>
                </a:gridCol>
                <a:gridCol w="72852">
                  <a:extLst>
                    <a:ext uri="{9D8B030D-6E8A-4147-A177-3AD203B41FA5}">
                      <a16:colId xmlns:a16="http://schemas.microsoft.com/office/drawing/2014/main" val="1436650826"/>
                    </a:ext>
                  </a:extLst>
                </a:gridCol>
                <a:gridCol w="72852">
                  <a:extLst>
                    <a:ext uri="{9D8B030D-6E8A-4147-A177-3AD203B41FA5}">
                      <a16:colId xmlns:a16="http://schemas.microsoft.com/office/drawing/2014/main" val="1499525963"/>
                    </a:ext>
                  </a:extLst>
                </a:gridCol>
                <a:gridCol w="72852">
                  <a:extLst>
                    <a:ext uri="{9D8B030D-6E8A-4147-A177-3AD203B41FA5}">
                      <a16:colId xmlns:a16="http://schemas.microsoft.com/office/drawing/2014/main" val="3847797242"/>
                    </a:ext>
                  </a:extLst>
                </a:gridCol>
              </a:tblGrid>
              <a:tr h="292253">
                <a:tc>
                  <a:txBody>
                    <a:bodyPr/>
                    <a:lstStyle/>
                    <a:p>
                      <a:pPr algn="l" fontAlgn="b"/>
                      <a:r>
                        <a:rPr lang="en-US" sz="200" b="1" i="0">
                          <a:solidFill>
                            <a:srgbClr val="1A1A1A"/>
                          </a:solidFill>
                          <a:effectLst/>
                          <a:latin typeface="ff-scala-sans-pro"/>
                        </a:rPr>
                        <a:t>Outcome</a:t>
                      </a:r>
                    </a:p>
                  </a:txBody>
                  <a:tcPr marL="5573" marR="5573" marT="3344" marB="2229" anchor="b">
                    <a:lnL w="6350" cap="flat" cmpd="sng" algn="ctr">
                      <a:solidFill>
                        <a:srgbClr val="E2E2E2"/>
                      </a:solidFill>
                      <a:prstDash val="solid"/>
                      <a:round/>
                      <a:headEnd type="none" w="med" len="med"/>
                      <a:tailEnd type="none" w="med" len="med"/>
                    </a:lnL>
                    <a:lnR>
                      <a:noFill/>
                    </a:lnR>
                    <a:lnT w="6350" cap="flat" cmpd="sng" algn="ctr">
                      <a:solidFill>
                        <a:srgbClr val="E2E2E2"/>
                      </a:solidFill>
                      <a:prstDash val="solid"/>
                      <a:round/>
                      <a:headEnd type="none" w="med" len="med"/>
                      <a:tailEnd type="none" w="med" len="med"/>
                    </a:lnT>
                    <a:lnB>
                      <a:noFill/>
                    </a:lnB>
                    <a:solidFill>
                      <a:srgbClr val="FFFFFF"/>
                    </a:solidFill>
                  </a:tcPr>
                </a:tc>
                <a:tc gridSpan="2">
                  <a:txBody>
                    <a:bodyPr/>
                    <a:lstStyle/>
                    <a:p>
                      <a:pPr algn="ctr" fontAlgn="b"/>
                      <a:r>
                        <a:rPr lang="en-US" sz="200" b="1" i="0">
                          <a:solidFill>
                            <a:srgbClr val="1A1A1A"/>
                          </a:solidFill>
                          <a:effectLst/>
                          <a:latin typeface="ff-scala-sans-pro"/>
                        </a:rPr>
                        <a:t>Ticagrelor–Aspirin Group</a:t>
                      </a:r>
                      <a:br>
                        <a:rPr lang="en-US" sz="200" b="1" i="0">
                          <a:solidFill>
                            <a:srgbClr val="1A1A1A"/>
                          </a:solidFill>
                          <a:effectLst/>
                          <a:latin typeface="ff-scala-sans-pro"/>
                        </a:rPr>
                      </a:br>
                      <a:r>
                        <a:rPr lang="en-US" sz="200" b="1" i="0">
                          <a:solidFill>
                            <a:srgbClr val="1A1A1A"/>
                          </a:solidFill>
                          <a:effectLst/>
                          <a:latin typeface="ff-scala-sans-pro"/>
                        </a:rPr>
                        <a:t>(N=5523)</a:t>
                      </a:r>
                    </a:p>
                  </a:txBody>
                  <a:tcPr marL="5573" marR="5573" marT="3344" marB="2229" anchor="b">
                    <a:lnL>
                      <a:noFill/>
                    </a:lnL>
                    <a:lnR>
                      <a:noFill/>
                    </a:lnR>
                    <a:lnT w="6350" cap="flat" cmpd="sng" algn="ctr">
                      <a:solidFill>
                        <a:srgbClr val="E2E2E2"/>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gn="ctr" fontAlgn="b"/>
                      <a:r>
                        <a:rPr lang="en-US" sz="200" b="1" i="0">
                          <a:solidFill>
                            <a:srgbClr val="1A1A1A"/>
                          </a:solidFill>
                          <a:effectLst/>
                          <a:latin typeface="ff-scala-sans-pro"/>
                        </a:rPr>
                        <a:t>Aspirin Group</a:t>
                      </a:r>
                      <a:br>
                        <a:rPr lang="en-US" sz="200" b="1" i="0">
                          <a:solidFill>
                            <a:srgbClr val="1A1A1A"/>
                          </a:solidFill>
                          <a:effectLst/>
                          <a:latin typeface="ff-scala-sans-pro"/>
                        </a:rPr>
                      </a:br>
                      <a:r>
                        <a:rPr lang="en-US" sz="200" b="1" i="0">
                          <a:solidFill>
                            <a:srgbClr val="1A1A1A"/>
                          </a:solidFill>
                          <a:effectLst/>
                          <a:latin typeface="ff-scala-sans-pro"/>
                        </a:rPr>
                        <a:t>(N=5493)</a:t>
                      </a:r>
                    </a:p>
                  </a:txBody>
                  <a:tcPr marL="5573" marR="5573" marT="3344" marB="2229" anchor="b">
                    <a:lnL>
                      <a:noFill/>
                    </a:lnL>
                    <a:lnR>
                      <a:noFill/>
                    </a:lnR>
                    <a:lnT w="6350" cap="flat" cmpd="sng" algn="ctr">
                      <a:solidFill>
                        <a:srgbClr val="E2E2E2"/>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b"/>
                      <a:r>
                        <a:rPr lang="en-US" sz="200" b="1" i="0">
                          <a:solidFill>
                            <a:srgbClr val="1A1A1A"/>
                          </a:solidFill>
                          <a:effectLst/>
                          <a:latin typeface="ff-scala-sans-pro"/>
                        </a:rPr>
                        <a:t>Hazard Ratio</a:t>
                      </a:r>
                      <a:br>
                        <a:rPr lang="en-US" sz="200" b="1" i="0">
                          <a:solidFill>
                            <a:srgbClr val="1A1A1A"/>
                          </a:solidFill>
                          <a:effectLst/>
                          <a:latin typeface="ff-scala-sans-pro"/>
                        </a:rPr>
                      </a:br>
                      <a:r>
                        <a:rPr lang="en-US" sz="200" b="1" i="0">
                          <a:solidFill>
                            <a:srgbClr val="1A1A1A"/>
                          </a:solidFill>
                          <a:effectLst/>
                          <a:latin typeface="ff-scala-sans-pro"/>
                        </a:rPr>
                        <a:t>(95% CI)</a:t>
                      </a:r>
                    </a:p>
                  </a:txBody>
                  <a:tcPr marL="5573" marR="5573" marT="3344" marB="2229" anchor="b">
                    <a:lnL>
                      <a:noFill/>
                    </a:lnL>
                    <a:lnR>
                      <a:noFill/>
                    </a:lnR>
                    <a:lnT w="6350" cap="flat" cmpd="sng" algn="ctr">
                      <a:solidFill>
                        <a:srgbClr val="E2E2E2"/>
                      </a:solidFill>
                      <a:prstDash val="solid"/>
                      <a:round/>
                      <a:headEnd type="none" w="med" len="med"/>
                      <a:tailEnd type="none" w="med" len="med"/>
                    </a:lnT>
                    <a:lnB>
                      <a:noFill/>
                    </a:lnB>
                    <a:solidFill>
                      <a:srgbClr val="FFFFFF"/>
                    </a:solidFill>
                  </a:tcPr>
                </a:tc>
                <a:tc>
                  <a:txBody>
                    <a:bodyPr/>
                    <a:lstStyle/>
                    <a:p>
                      <a:pPr algn="ctr" fontAlgn="b"/>
                      <a:r>
                        <a:rPr lang="en-US" sz="200" b="1" i="0">
                          <a:solidFill>
                            <a:srgbClr val="1A1A1A"/>
                          </a:solidFill>
                          <a:effectLst/>
                          <a:latin typeface="ff-scala-sans-pro"/>
                        </a:rPr>
                        <a:t>P Value</a:t>
                      </a:r>
                    </a:p>
                  </a:txBody>
                  <a:tcPr marL="5573" marR="5573" marT="3344" marB="2229" anchor="b">
                    <a:lnL>
                      <a:noFill/>
                    </a:lnL>
                    <a:lnR w="6350" cap="flat" cmpd="sng" algn="ctr">
                      <a:solidFill>
                        <a:srgbClr val="E2E2E2"/>
                      </a:solidFill>
                      <a:prstDash val="solid"/>
                      <a:round/>
                      <a:headEnd type="none" w="med" len="med"/>
                      <a:tailEnd type="none" w="med" len="med"/>
                    </a:lnR>
                    <a:lnT w="6350" cap="flat" cmpd="sng" algn="ctr">
                      <a:solidFill>
                        <a:srgbClr val="E2E2E2"/>
                      </a:solidFill>
                      <a:prstDash val="solid"/>
                      <a:round/>
                      <a:headEnd type="none" w="med" len="med"/>
                      <a:tailEnd type="none" w="med" len="med"/>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2671191252"/>
                  </a:ext>
                </a:extLst>
              </a:tr>
              <a:tr h="363933">
                <a:tc>
                  <a:txBody>
                    <a:bodyPr/>
                    <a:lstStyle/>
                    <a:p>
                      <a:pPr algn="l" fontAlgn="b"/>
                      <a:endParaRPr lang="en-US" sz="200" b="0" i="0">
                        <a:solidFill>
                          <a:srgbClr val="1A1A1A"/>
                        </a:solidFill>
                        <a:effectLst/>
                        <a:latin typeface="ff-scala-sans-pro"/>
                      </a:endParaRPr>
                    </a:p>
                  </a:txBody>
                  <a:tcPr marL="5573" marR="5573" marT="3344" marB="2229" anchor="b">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200" b="0" i="0">
                          <a:solidFill>
                            <a:srgbClr val="1A1A1A"/>
                          </a:solidFill>
                          <a:effectLst/>
                          <a:latin typeface="ff-scala-sans-pro"/>
                        </a:rPr>
                        <a:t>Patients with Event</a:t>
                      </a:r>
                    </a:p>
                  </a:txBody>
                  <a:tcPr marL="5573" marR="5573" marT="3344" marB="2229" anchor="b">
                    <a:lnL>
                      <a:noFill/>
                    </a:lnL>
                    <a:lnR>
                      <a:noFill/>
                    </a:lnR>
                    <a:lnT>
                      <a:noFill/>
                    </a:lnT>
                    <a:lnB>
                      <a:noFill/>
                    </a:lnB>
                    <a:solidFill>
                      <a:srgbClr val="FFFFFF"/>
                    </a:solidFill>
                  </a:tcPr>
                </a:tc>
                <a:tc>
                  <a:txBody>
                    <a:bodyPr/>
                    <a:lstStyle/>
                    <a:p>
                      <a:pPr algn="ctr" fontAlgn="b"/>
                      <a:r>
                        <a:rPr lang="en-US" sz="200" b="0" i="0">
                          <a:solidFill>
                            <a:srgbClr val="1A1A1A"/>
                          </a:solidFill>
                          <a:effectLst/>
                          <a:latin typeface="ff-scala-sans-pro"/>
                        </a:rPr>
                        <a:t>Event Rate</a:t>
                      </a:r>
                      <a:r>
                        <a:rPr lang="en-US" sz="200" b="0" i="0" u="none" strike="noStrike">
                          <a:solidFill>
                            <a:srgbClr val="084E9B"/>
                          </a:solidFill>
                          <a:effectLst/>
                          <a:latin typeface="ff-scala-sans-pro"/>
                          <a:hlinkClick r:id="rId2"/>
                        </a:rPr>
                        <a:t>†</a:t>
                      </a:r>
                      <a:endParaRPr lang="en-US" sz="200" b="0" i="0">
                        <a:solidFill>
                          <a:srgbClr val="1A1A1A"/>
                        </a:solidFill>
                        <a:effectLst/>
                        <a:latin typeface="ff-scala-sans-pro"/>
                      </a:endParaRPr>
                    </a:p>
                  </a:txBody>
                  <a:tcPr marL="5573" marR="5573" marT="3344" marB="2229" anchor="b">
                    <a:lnL>
                      <a:noFill/>
                    </a:lnL>
                    <a:lnR>
                      <a:noFill/>
                    </a:lnR>
                    <a:lnT>
                      <a:noFill/>
                    </a:lnT>
                    <a:lnB>
                      <a:noFill/>
                    </a:lnB>
                    <a:solidFill>
                      <a:srgbClr val="FFFFFF"/>
                    </a:solidFill>
                  </a:tcPr>
                </a:tc>
                <a:tc>
                  <a:txBody>
                    <a:bodyPr/>
                    <a:lstStyle/>
                    <a:p>
                      <a:pPr algn="ctr" fontAlgn="b"/>
                      <a:r>
                        <a:rPr lang="en-US" sz="200" b="0" i="0">
                          <a:solidFill>
                            <a:srgbClr val="1A1A1A"/>
                          </a:solidFill>
                          <a:effectLst/>
                          <a:latin typeface="ff-scala-sans-pro"/>
                        </a:rPr>
                        <a:t>Patients with Event</a:t>
                      </a:r>
                    </a:p>
                  </a:txBody>
                  <a:tcPr marL="5573" marR="5573" marT="3344" marB="2229" anchor="b">
                    <a:lnL>
                      <a:noFill/>
                    </a:lnL>
                    <a:lnR>
                      <a:noFill/>
                    </a:lnR>
                    <a:lnT>
                      <a:noFill/>
                    </a:lnT>
                    <a:lnB>
                      <a:noFill/>
                    </a:lnB>
                    <a:solidFill>
                      <a:srgbClr val="FFFFFF"/>
                    </a:solidFill>
                  </a:tcPr>
                </a:tc>
                <a:tc>
                  <a:txBody>
                    <a:bodyPr/>
                    <a:lstStyle/>
                    <a:p>
                      <a:pPr algn="ctr" fontAlgn="b"/>
                      <a:r>
                        <a:rPr lang="en-US" sz="200" b="0" i="0">
                          <a:solidFill>
                            <a:srgbClr val="1A1A1A"/>
                          </a:solidFill>
                          <a:effectLst/>
                          <a:latin typeface="ff-scala-sans-pro"/>
                        </a:rPr>
                        <a:t>Event Rate</a:t>
                      </a:r>
                      <a:r>
                        <a:rPr lang="en-US" sz="200" b="0" i="0" u="none" strike="noStrike">
                          <a:solidFill>
                            <a:srgbClr val="084E9B"/>
                          </a:solidFill>
                          <a:effectLst/>
                          <a:latin typeface="ff-scala-sans-pro"/>
                          <a:hlinkClick r:id="rId2"/>
                        </a:rPr>
                        <a:t>†</a:t>
                      </a:r>
                      <a:endParaRPr lang="en-US" sz="200" b="0" i="0">
                        <a:solidFill>
                          <a:srgbClr val="1A1A1A"/>
                        </a:solidFill>
                        <a:effectLst/>
                        <a:latin typeface="ff-scala-sans-pro"/>
                      </a:endParaRPr>
                    </a:p>
                  </a:txBody>
                  <a:tcPr marL="5573" marR="5573" marT="3344" marB="2229" anchor="b">
                    <a:lnL>
                      <a:noFill/>
                    </a:lnL>
                    <a:lnR>
                      <a:noFill/>
                    </a:lnR>
                    <a:lnT>
                      <a:noFill/>
                    </a:lnT>
                    <a:lnB>
                      <a:noFill/>
                    </a:lnB>
                    <a:solidFill>
                      <a:srgbClr val="FFFFFF"/>
                    </a:solidFill>
                  </a:tcPr>
                </a:tc>
                <a:tc>
                  <a:txBody>
                    <a:bodyPr/>
                    <a:lstStyle/>
                    <a:p>
                      <a:pPr algn="ctr" fontAlgn="b"/>
                      <a:endParaRPr lang="en-US" sz="200" b="0" i="0">
                        <a:solidFill>
                          <a:srgbClr val="1A1A1A"/>
                        </a:solidFill>
                        <a:effectLst/>
                        <a:latin typeface="ff-scala-sans-pro"/>
                      </a:endParaRPr>
                    </a:p>
                  </a:txBody>
                  <a:tcPr marL="5573" marR="5573" marT="3344" marB="2229" anchor="b">
                    <a:lnL>
                      <a:noFill/>
                    </a:lnL>
                    <a:lnR>
                      <a:noFill/>
                    </a:lnR>
                    <a:lnT>
                      <a:noFill/>
                    </a:lnT>
                    <a:lnB>
                      <a:noFill/>
                    </a:lnB>
                    <a:solidFill>
                      <a:srgbClr val="FFFFFF"/>
                    </a:solidFill>
                  </a:tcPr>
                </a:tc>
                <a:tc>
                  <a:txBody>
                    <a:bodyPr/>
                    <a:lstStyle/>
                    <a:p>
                      <a:pPr algn="ctr" fontAlgn="b"/>
                      <a:endParaRPr lang="en-US" sz="200" b="0" i="0">
                        <a:solidFill>
                          <a:srgbClr val="1A1A1A"/>
                        </a:solidFill>
                        <a:effectLst/>
                        <a:latin typeface="ff-scala-sans-pro"/>
                      </a:endParaRPr>
                    </a:p>
                  </a:txBody>
                  <a:tcPr marL="5573" marR="5573" marT="3344" marB="2229" anchor="b">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694543098"/>
                  </a:ext>
                </a:extLst>
              </a:tr>
              <a:tr h="148891">
                <a:tc>
                  <a:txBody>
                    <a:bodyPr/>
                    <a:lstStyle/>
                    <a:p>
                      <a:pPr algn="l" fontAlgn="base"/>
                      <a:endParaRPr lang="en-US" sz="200" b="0" i="0">
                        <a:solidFill>
                          <a:srgbClr val="1A1A1A"/>
                        </a:solidFill>
                        <a:effectLst/>
                        <a:latin typeface="ff-scala-sans-pro"/>
                      </a:endParaRPr>
                    </a:p>
                  </a:txBody>
                  <a:tcPr marL="5573" marR="5573" marT="3344" marB="2229" anchor="ctr">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base"/>
                      <a:r>
                        <a:rPr lang="en-US" sz="200" b="0" i="0">
                          <a:solidFill>
                            <a:srgbClr val="1A1A1A"/>
                          </a:solidFill>
                          <a:effectLst/>
                          <a:latin typeface="ff-scala-sans-pro"/>
                        </a:rPr>
                        <a:t>no. (%)</a:t>
                      </a:r>
                    </a:p>
                  </a:txBody>
                  <a:tcPr marL="5573" marR="5573" marT="3344" marB="2229" anchor="ctr">
                    <a:lnL>
                      <a:noFill/>
                    </a:lnL>
                    <a:lnR>
                      <a:noFill/>
                    </a:lnR>
                    <a:lnT>
                      <a:noFill/>
                    </a:lnT>
                    <a:lnB>
                      <a:noFill/>
                    </a:lnB>
                    <a:solidFill>
                      <a:srgbClr val="FFFFFF"/>
                    </a:solidFill>
                  </a:tcPr>
                </a:tc>
                <a:tc>
                  <a:txBody>
                    <a:bodyPr/>
                    <a:lstStyle/>
                    <a:p>
                      <a:pPr algn="ctr" fontAlgn="base"/>
                      <a:r>
                        <a:rPr lang="en-US" sz="200" b="0" i="0">
                          <a:solidFill>
                            <a:srgbClr val="1A1A1A"/>
                          </a:solidFill>
                          <a:effectLst/>
                          <a:latin typeface="ff-scala-sans-pro"/>
                        </a:rPr>
                        <a:t>%</a:t>
                      </a:r>
                    </a:p>
                  </a:txBody>
                  <a:tcPr marL="5573" marR="5573" marT="3344" marB="2229" anchor="ctr">
                    <a:lnL>
                      <a:noFill/>
                    </a:lnL>
                    <a:lnR>
                      <a:noFill/>
                    </a:lnR>
                    <a:lnT>
                      <a:noFill/>
                    </a:lnT>
                    <a:lnB>
                      <a:noFill/>
                    </a:lnB>
                    <a:solidFill>
                      <a:srgbClr val="FFFFFF"/>
                    </a:solidFill>
                  </a:tcPr>
                </a:tc>
                <a:tc>
                  <a:txBody>
                    <a:bodyPr/>
                    <a:lstStyle/>
                    <a:p>
                      <a:pPr algn="ctr" fontAlgn="base"/>
                      <a:r>
                        <a:rPr lang="en-US" sz="200" b="0" i="0">
                          <a:solidFill>
                            <a:srgbClr val="1A1A1A"/>
                          </a:solidFill>
                          <a:effectLst/>
                          <a:latin typeface="ff-scala-sans-pro"/>
                        </a:rPr>
                        <a:t>no. (%)</a:t>
                      </a:r>
                    </a:p>
                  </a:txBody>
                  <a:tcPr marL="5573" marR="5573" marT="3344" marB="2229" anchor="ctr">
                    <a:lnL>
                      <a:noFill/>
                    </a:lnL>
                    <a:lnR>
                      <a:noFill/>
                    </a:lnR>
                    <a:lnT>
                      <a:noFill/>
                    </a:lnT>
                    <a:lnB>
                      <a:noFill/>
                    </a:lnB>
                    <a:solidFill>
                      <a:srgbClr val="FFFFFF"/>
                    </a:solidFill>
                  </a:tcPr>
                </a:tc>
                <a:tc>
                  <a:txBody>
                    <a:bodyPr/>
                    <a:lstStyle/>
                    <a:p>
                      <a:pPr algn="ctr" fontAlgn="base"/>
                      <a:r>
                        <a:rPr lang="en-US" sz="200" b="0" i="0">
                          <a:solidFill>
                            <a:srgbClr val="1A1A1A"/>
                          </a:solidFill>
                          <a:effectLst/>
                          <a:latin typeface="ff-scala-sans-pro"/>
                        </a:rPr>
                        <a:t>%</a:t>
                      </a:r>
                    </a:p>
                  </a:txBody>
                  <a:tcPr marL="5573" marR="5573" marT="3344" marB="2229" anchor="ctr">
                    <a:lnL>
                      <a:noFill/>
                    </a:lnL>
                    <a:lnR>
                      <a:noFill/>
                    </a:lnR>
                    <a:lnT>
                      <a:noFill/>
                    </a:lnT>
                    <a:lnB>
                      <a:noFill/>
                    </a:lnB>
                    <a:solidFill>
                      <a:srgbClr val="FFFFFF"/>
                    </a:solidFill>
                  </a:tcPr>
                </a:tc>
                <a:tc>
                  <a:txBody>
                    <a:bodyPr/>
                    <a:lstStyle/>
                    <a:p>
                      <a:pPr algn="ctr" fontAlgn="base"/>
                      <a:endParaRPr lang="en-US" sz="200" b="0" i="0">
                        <a:solidFill>
                          <a:srgbClr val="1A1A1A"/>
                        </a:solidFill>
                        <a:effectLst/>
                        <a:latin typeface="ff-scala-sans-pro"/>
                      </a:endParaRPr>
                    </a:p>
                  </a:txBody>
                  <a:tcPr marL="5573" marR="5573" marT="3344" marB="2229" anchor="ctr">
                    <a:lnL>
                      <a:noFill/>
                    </a:lnL>
                    <a:lnR>
                      <a:noFill/>
                    </a:lnR>
                    <a:lnT>
                      <a:noFill/>
                    </a:lnT>
                    <a:lnB>
                      <a:noFill/>
                    </a:lnB>
                    <a:solidFill>
                      <a:srgbClr val="FFFFFF"/>
                    </a:solidFill>
                  </a:tcPr>
                </a:tc>
                <a:tc>
                  <a:txBody>
                    <a:bodyPr/>
                    <a:lstStyle/>
                    <a:p>
                      <a:pPr algn="ctr" fontAlgn="base"/>
                      <a:endParaRPr lang="en-US" sz="200" b="0" i="0">
                        <a:solidFill>
                          <a:srgbClr val="1A1A1A"/>
                        </a:solidFill>
                        <a:effectLst/>
                        <a:latin typeface="ff-scala-sans-pro"/>
                      </a:endParaRPr>
                    </a:p>
                  </a:txBody>
                  <a:tcPr marL="5573" marR="5573" marT="3344" marB="2229" anchor="ctr">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592944695"/>
                  </a:ext>
                </a:extLst>
              </a:tr>
              <a:tr h="101105">
                <a:tc>
                  <a:txBody>
                    <a:bodyPr/>
                    <a:lstStyle/>
                    <a:p>
                      <a:pPr algn="l" fontAlgn="t"/>
                      <a:r>
                        <a:rPr lang="en-US" sz="200" b="1" i="0">
                          <a:effectLst/>
                          <a:latin typeface="inherit"/>
                        </a:rPr>
                        <a:t>Primary outcome</a:t>
                      </a:r>
                      <a:endParaRPr lang="en-US" sz="200" b="0" i="0">
                        <a:effectLst/>
                        <a:latin typeface="ff-scala-sans-pro"/>
                      </a:endParaRP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4282773570"/>
                  </a:ext>
                </a:extLst>
              </a:tr>
              <a:tr h="196679">
                <a:tc>
                  <a:txBody>
                    <a:bodyPr/>
                    <a:lstStyle/>
                    <a:p>
                      <a:pPr algn="l" fontAlgn="t"/>
                      <a:r>
                        <a:rPr lang="en-US" sz="200" b="0" i="0">
                          <a:effectLst/>
                          <a:latin typeface="ff-scala-sans-pro"/>
                        </a:rPr>
                        <a:t>Stroke or death</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303 (5.5)</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5.4</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362 (6.6)</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6.5</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0.83 (0.71–0.96)</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0.02</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3023480333"/>
                  </a:ext>
                </a:extLst>
              </a:tr>
              <a:tr h="196679">
                <a:tc>
                  <a:txBody>
                    <a:bodyPr/>
                    <a:lstStyle/>
                    <a:p>
                      <a:pPr algn="l" fontAlgn="t"/>
                      <a:r>
                        <a:rPr lang="en-US" sz="200" b="0" i="0">
                          <a:effectLst/>
                          <a:latin typeface="ff-scala-sans-pro"/>
                        </a:rPr>
                        <a:t>Stroke</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r>
                        <a:rPr lang="en-US" sz="200" b="0" i="0">
                          <a:effectLst/>
                          <a:latin typeface="ff-scala-sans-pro"/>
                        </a:rPr>
                        <a:t>284 (5.1)</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5.1</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347 (6.3)</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6.3</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0.81 (0.69–0.95)</a:t>
                      </a: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2528162986"/>
                  </a:ext>
                </a:extLst>
              </a:tr>
              <a:tr h="172785">
                <a:tc>
                  <a:txBody>
                    <a:bodyPr/>
                    <a:lstStyle/>
                    <a:p>
                      <a:pPr algn="l" fontAlgn="t"/>
                      <a:r>
                        <a:rPr lang="en-US" sz="200" b="0" i="0">
                          <a:effectLst/>
                          <a:latin typeface="ff-scala-sans-pro"/>
                        </a:rPr>
                        <a:t>Death</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36 (0.7)</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0.6</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27 (0.5)</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0.5</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1.33 (0.81–2.19)</a:t>
                      </a:r>
                    </a:p>
                  </a:txBody>
                  <a:tcPr marL="5573" marR="5573" marT="3344" marB="2229">
                    <a:lnL>
                      <a:noFill/>
                    </a:lnL>
                    <a:lnR>
                      <a:noFill/>
                    </a:lnR>
                    <a:lnT>
                      <a:noFill/>
                    </a:lnT>
                    <a:lnB>
                      <a:noFill/>
                    </a:lnB>
                    <a:solidFill>
                      <a:srgbClr val="FFFFFF"/>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3369109153"/>
                  </a:ext>
                </a:extLst>
              </a:tr>
              <a:tr h="101105">
                <a:tc>
                  <a:txBody>
                    <a:bodyPr/>
                    <a:lstStyle/>
                    <a:p>
                      <a:pPr algn="l" fontAlgn="t"/>
                      <a:r>
                        <a:rPr lang="en-US" sz="200" b="1" i="0">
                          <a:effectLst/>
                          <a:latin typeface="inherit"/>
                        </a:rPr>
                        <a:t>Secondary outcomes</a:t>
                      </a:r>
                      <a:endParaRPr lang="en-US" sz="200" b="0" i="0">
                        <a:effectLst/>
                        <a:latin typeface="ff-scala-sans-pro"/>
                      </a:endParaRP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3324780741"/>
                  </a:ext>
                </a:extLst>
              </a:tr>
              <a:tr h="196679">
                <a:tc>
                  <a:txBody>
                    <a:bodyPr/>
                    <a:lstStyle/>
                    <a:p>
                      <a:pPr algn="l" fontAlgn="t"/>
                      <a:r>
                        <a:rPr lang="en-US" sz="200" b="0" i="0">
                          <a:effectLst/>
                          <a:latin typeface="ff-scala-sans-pro"/>
                        </a:rPr>
                        <a:t>Ischemic stroke</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276 (5.0)</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5.0</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345 (6.3)</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6.2</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0.79 (0.68–0.93)</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0.004</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3450240216"/>
                  </a:ext>
                </a:extLst>
              </a:tr>
              <a:tr h="244465">
                <a:tc>
                  <a:txBody>
                    <a:bodyPr/>
                    <a:lstStyle/>
                    <a:p>
                      <a:pPr algn="l" fontAlgn="t"/>
                      <a:r>
                        <a:rPr lang="en-US" sz="200" b="0" i="0">
                          <a:effectLst/>
                          <a:latin typeface="ff-scala-sans-pro"/>
                        </a:rPr>
                        <a:t>Overall disability</a:t>
                      </a:r>
                      <a:r>
                        <a:rPr lang="en-US" sz="200" b="0" i="0" u="none" strike="noStrike">
                          <a:solidFill>
                            <a:srgbClr val="084E9B"/>
                          </a:solidFill>
                          <a:effectLst/>
                          <a:latin typeface="ff-scala-sans-pro"/>
                          <a:hlinkClick r:id="rId3"/>
                        </a:rPr>
                        <a:t>‡</a:t>
                      </a:r>
                      <a:endParaRPr lang="en-US" sz="200" b="0" i="0">
                        <a:effectLst/>
                        <a:latin typeface="ff-scala-sans-pro"/>
                      </a:endParaRP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r>
                        <a:rPr lang="en-US" sz="200" b="0" i="0">
                          <a:effectLst/>
                          <a:latin typeface="ff-scala-sans-pro"/>
                        </a:rPr>
                        <a:t>1282 (23.8)</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NA</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1284 (24.1)</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NA</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0.98 (0.89–1.07)</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0.61</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933336177"/>
                  </a:ext>
                </a:extLst>
              </a:tr>
              <a:tr h="77212">
                <a:tc>
                  <a:txBody>
                    <a:bodyPr/>
                    <a:lstStyle/>
                    <a:p>
                      <a:pPr algn="l" fontAlgn="t"/>
                      <a:r>
                        <a:rPr lang="en-US" sz="200" b="1" i="0">
                          <a:effectLst/>
                          <a:latin typeface="inherit"/>
                        </a:rPr>
                        <a:t>Safety outcomes</a:t>
                      </a:r>
                      <a:endParaRPr lang="en-US" sz="200" b="0" i="0">
                        <a:effectLst/>
                        <a:latin typeface="ff-scala-sans-pro"/>
                      </a:endParaRP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FFFFF"/>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FFFFF"/>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FFFFF"/>
                    </a:solidFill>
                  </a:tcPr>
                </a:tc>
                <a:tc>
                  <a:txBody>
                    <a:bodyPr/>
                    <a:lstStyle/>
                    <a:p>
                      <a:pPr algn="l" fontAlgn="t"/>
                      <a:endParaRPr lang="en-US" sz="200" b="0" i="0">
                        <a:effectLst/>
                        <a:latin typeface="ff-scala-sans-pro"/>
                      </a:endParaRPr>
                    </a:p>
                  </a:txBody>
                  <a:tcPr marL="5573" marR="5573" marT="3344" marB="2229">
                    <a:lnL>
                      <a:noFill/>
                    </a:lnL>
                    <a:lnR>
                      <a:noFill/>
                    </a:lnR>
                    <a:lnT>
                      <a:noFill/>
                    </a:lnT>
                    <a:lnB>
                      <a:noFill/>
                    </a:lnB>
                    <a:solidFill>
                      <a:srgbClr val="FFFFFF"/>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FFFFF"/>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1782966745"/>
                  </a:ext>
                </a:extLst>
              </a:tr>
              <a:tr h="172785">
                <a:tc>
                  <a:txBody>
                    <a:bodyPr/>
                    <a:lstStyle/>
                    <a:p>
                      <a:pPr algn="l" fontAlgn="t"/>
                      <a:r>
                        <a:rPr lang="en-US" sz="200" b="0" i="0">
                          <a:effectLst/>
                          <a:latin typeface="ff-scala-sans-pro"/>
                        </a:rPr>
                        <a:t>Severe bleeding</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r>
                        <a:rPr lang="en-US" sz="200" b="0" i="0">
                          <a:effectLst/>
                          <a:latin typeface="ff-scala-sans-pro"/>
                        </a:rPr>
                        <a:t>28 (0.5)</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0.5</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7 (0.1)</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0.1</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3.99 (1.74–9.14)</a:t>
                      </a: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0.001</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1071739093"/>
                  </a:ext>
                </a:extLst>
              </a:tr>
              <a:tr h="196679">
                <a:tc>
                  <a:txBody>
                    <a:bodyPr/>
                    <a:lstStyle/>
                    <a:p>
                      <a:pPr algn="l" fontAlgn="t"/>
                      <a:r>
                        <a:rPr lang="en-US" sz="200" b="0" i="0">
                          <a:effectLst/>
                          <a:latin typeface="ff-scala-sans-pro"/>
                        </a:rPr>
                        <a:t>Intracranial hemorrhage or fatal bleeding</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22 (0.4)</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0.4</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6 (0.1)</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0.1</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3.66 (1.48–9.02)</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0.005</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619657556"/>
                  </a:ext>
                </a:extLst>
              </a:tr>
              <a:tr h="172785">
                <a:tc>
                  <a:txBody>
                    <a:bodyPr/>
                    <a:lstStyle/>
                    <a:p>
                      <a:pPr algn="l" fontAlgn="t"/>
                      <a:r>
                        <a:rPr lang="en-US" sz="200" b="0" i="0">
                          <a:effectLst/>
                          <a:latin typeface="ff-scala-sans-pro"/>
                        </a:rPr>
                        <a:t>Fatal bleeding</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r>
                        <a:rPr lang="en-US" sz="200" b="0" i="0">
                          <a:effectLst/>
                          <a:latin typeface="ff-scala-sans-pro"/>
                        </a:rPr>
                        <a:t>11 (0.2)</a:t>
                      </a: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2 (&lt;0.1)</a:t>
                      </a: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4226915090"/>
                  </a:ext>
                </a:extLst>
              </a:tr>
              <a:tr h="172785">
                <a:tc>
                  <a:txBody>
                    <a:bodyPr/>
                    <a:lstStyle/>
                    <a:p>
                      <a:pPr algn="l" fontAlgn="t"/>
                      <a:r>
                        <a:rPr lang="en-US" sz="200" b="0" i="0">
                          <a:effectLst/>
                          <a:latin typeface="ff-scala-sans-pro"/>
                        </a:rPr>
                        <a:t>Intracranial hemorrhage</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20 (0.4)</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0.4</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6 (0.1)</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0.1</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3.33 (1.34–8.28)</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0.01</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2793294139"/>
                  </a:ext>
                </a:extLst>
              </a:tr>
              <a:tr h="172785">
                <a:tc>
                  <a:txBody>
                    <a:bodyPr/>
                    <a:lstStyle/>
                    <a:p>
                      <a:pPr algn="l" fontAlgn="t"/>
                      <a:r>
                        <a:rPr lang="en-US" sz="200" b="0" i="0">
                          <a:effectLst/>
                          <a:latin typeface="ff-scala-sans-pro"/>
                        </a:rPr>
                        <a:t>Hemorrhagic stroke</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6F6F6"/>
                    </a:solidFill>
                  </a:tcPr>
                </a:tc>
                <a:tc>
                  <a:txBody>
                    <a:bodyPr/>
                    <a:lstStyle/>
                    <a:p>
                      <a:pPr algn="ctr" fontAlgn="t"/>
                      <a:r>
                        <a:rPr lang="en-US" sz="200" b="0" i="0">
                          <a:effectLst/>
                          <a:latin typeface="ff-scala-sans-pro"/>
                        </a:rPr>
                        <a:t>10 (0.2)</a:t>
                      </a: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r>
                        <a:rPr lang="en-US" sz="200" b="0" i="0">
                          <a:effectLst/>
                          <a:latin typeface="ff-scala-sans-pro"/>
                        </a:rPr>
                        <a:t>2 (&lt;0.1)</a:t>
                      </a: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a:noFill/>
                    </a:lnR>
                    <a:lnT>
                      <a:noFill/>
                    </a:lnT>
                    <a:lnB>
                      <a:noFill/>
                    </a:lnB>
                    <a:solidFill>
                      <a:srgbClr val="F6F6F6"/>
                    </a:solidFill>
                  </a:tcPr>
                </a:tc>
                <a:tc>
                  <a:txBody>
                    <a:bodyPr/>
                    <a:lstStyle/>
                    <a:p>
                      <a:pPr algn="ctr" fontAlgn="t"/>
                      <a:endParaRPr lang="en-US" sz="200" b="0" i="0">
                        <a:effectLst/>
                        <a:latin typeface="ff-scala-sans-pro"/>
                      </a:endParaRP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474723405"/>
                  </a:ext>
                </a:extLst>
              </a:tr>
              <a:tr h="172785">
                <a:tc>
                  <a:txBody>
                    <a:bodyPr/>
                    <a:lstStyle/>
                    <a:p>
                      <a:pPr algn="l" fontAlgn="t"/>
                      <a:r>
                        <a:rPr lang="en-US" sz="200" b="0" i="0">
                          <a:effectLst/>
                          <a:latin typeface="ff-scala-sans-pro"/>
                        </a:rPr>
                        <a:t>Moderate or severe bleeding</a:t>
                      </a:r>
                    </a:p>
                  </a:txBody>
                  <a:tcPr marL="22292" marR="5573" marT="3344" marB="2229">
                    <a:lnL w="6350" cap="flat" cmpd="sng" algn="ctr">
                      <a:solidFill>
                        <a:srgbClr val="E2E2E2"/>
                      </a:solidFill>
                      <a:prstDash val="solid"/>
                      <a:round/>
                      <a:headEnd type="none" w="med" len="med"/>
                      <a:tailEnd type="none" w="med" len="med"/>
                    </a:lnL>
                    <a:lnR>
                      <a:noFill/>
                    </a:lnR>
                    <a:lnT>
                      <a:noFill/>
                    </a:lnT>
                    <a:lnB>
                      <a:noFill/>
                    </a:lnB>
                    <a:solidFill>
                      <a:srgbClr val="FFFFFF"/>
                    </a:solidFill>
                  </a:tcPr>
                </a:tc>
                <a:tc>
                  <a:txBody>
                    <a:bodyPr/>
                    <a:lstStyle/>
                    <a:p>
                      <a:pPr algn="ctr" fontAlgn="t"/>
                      <a:r>
                        <a:rPr lang="en-US" sz="200" b="0" i="0">
                          <a:effectLst/>
                          <a:latin typeface="ff-scala-sans-pro"/>
                        </a:rPr>
                        <a:t>36 (0.7)</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0.6</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11 (0.2)</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0.2</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3.27 (1.67–6.43)</a:t>
                      </a:r>
                    </a:p>
                  </a:txBody>
                  <a:tcPr marL="5573" marR="5573" marT="3344" marB="2229">
                    <a:lnL>
                      <a:noFill/>
                    </a:lnL>
                    <a:lnR>
                      <a:noFill/>
                    </a:lnR>
                    <a:lnT>
                      <a:noFill/>
                    </a:lnT>
                    <a:lnB>
                      <a:noFill/>
                    </a:lnB>
                    <a:solidFill>
                      <a:srgbClr val="FFFFFF"/>
                    </a:solidFill>
                  </a:tcPr>
                </a:tc>
                <a:tc>
                  <a:txBody>
                    <a:bodyPr/>
                    <a:lstStyle/>
                    <a:p>
                      <a:pPr algn="ctr" fontAlgn="t"/>
                      <a:r>
                        <a:rPr lang="en-US" sz="200" b="0" i="0">
                          <a:effectLst/>
                          <a:latin typeface="ff-scala-sans-pro"/>
                        </a:rPr>
                        <a:t>&lt;0.001</a:t>
                      </a:r>
                    </a:p>
                  </a:txBody>
                  <a:tcPr marL="5573" marR="5573" marT="3344" marB="2229">
                    <a:lnL>
                      <a:noFill/>
                    </a:lnL>
                    <a:lnR w="6350" cap="flat" cmpd="sng" algn="ctr">
                      <a:solidFill>
                        <a:srgbClr val="E2E2E2"/>
                      </a:solidFill>
                      <a:prstDash val="solid"/>
                      <a:round/>
                      <a:headEnd type="none" w="med" len="med"/>
                      <a:tailEnd type="none" w="med" len="med"/>
                    </a:lnR>
                    <a:lnT>
                      <a:noFill/>
                    </a:lnT>
                    <a:lnB>
                      <a:noFill/>
                    </a:lnB>
                    <a:solidFill>
                      <a:srgbClr val="FFFFFF"/>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509108638"/>
                  </a:ext>
                </a:extLst>
              </a:tr>
              <a:tr h="339487">
                <a:tc>
                  <a:txBody>
                    <a:bodyPr/>
                    <a:lstStyle/>
                    <a:p>
                      <a:pPr algn="l" fontAlgn="t"/>
                      <a:r>
                        <a:rPr lang="en-US" sz="200" b="0" i="0">
                          <a:effectLst/>
                          <a:latin typeface="ff-scala-sans-pro"/>
                        </a:rPr>
                        <a:t>Premature permanent discontinuation of trial treatment owing to bleeding</a:t>
                      </a:r>
                    </a:p>
                  </a:txBody>
                  <a:tcPr marL="22292" marR="5573" marT="3344" marB="1672">
                    <a:lnL w="6350" cap="flat" cmpd="sng" algn="ctr">
                      <a:solidFill>
                        <a:srgbClr val="E2E2E2"/>
                      </a:solidFill>
                      <a:prstDash val="solid"/>
                      <a:round/>
                      <a:headEnd type="none" w="med" len="med"/>
                      <a:tailEnd type="none" w="med" len="med"/>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152 (2.8)</a:t>
                      </a:r>
                    </a:p>
                  </a:txBody>
                  <a:tcPr marL="5573" marR="5573" marT="3344" marB="1672">
                    <a:lnL>
                      <a:noFill/>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2.9</a:t>
                      </a:r>
                    </a:p>
                  </a:txBody>
                  <a:tcPr marL="5573" marR="5573" marT="3344" marB="1672">
                    <a:lnL>
                      <a:noFill/>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32 (0.6)</a:t>
                      </a:r>
                    </a:p>
                  </a:txBody>
                  <a:tcPr marL="5573" marR="5573" marT="3344" marB="1672">
                    <a:lnL>
                      <a:noFill/>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0.6</a:t>
                      </a:r>
                    </a:p>
                  </a:txBody>
                  <a:tcPr marL="5573" marR="5573" marT="3344" marB="1672">
                    <a:lnL>
                      <a:noFill/>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4.80 (3.28–7.02)</a:t>
                      </a:r>
                    </a:p>
                  </a:txBody>
                  <a:tcPr marL="5573" marR="5573" marT="3344" marB="1672">
                    <a:lnL>
                      <a:noFill/>
                    </a:lnL>
                    <a:lnR>
                      <a:noFill/>
                    </a:lnR>
                    <a:lnT>
                      <a:noFill/>
                    </a:lnT>
                    <a:lnB w="6350" cap="flat" cmpd="sng" algn="ctr">
                      <a:solidFill>
                        <a:srgbClr val="E2E2E2"/>
                      </a:solidFill>
                      <a:prstDash val="solid"/>
                      <a:round/>
                      <a:headEnd type="none" w="med" len="med"/>
                      <a:tailEnd type="none" w="med" len="med"/>
                    </a:lnB>
                    <a:solidFill>
                      <a:srgbClr val="F6F6F6"/>
                    </a:solidFill>
                  </a:tcPr>
                </a:tc>
                <a:tc>
                  <a:txBody>
                    <a:bodyPr/>
                    <a:lstStyle/>
                    <a:p>
                      <a:pPr algn="ctr" fontAlgn="t"/>
                      <a:r>
                        <a:rPr lang="en-US" sz="200" b="0" i="0">
                          <a:effectLst/>
                          <a:latin typeface="ff-scala-sans-pro"/>
                        </a:rPr>
                        <a:t>&lt;0.001</a:t>
                      </a:r>
                    </a:p>
                  </a:txBody>
                  <a:tcPr marL="5573" marR="5573" marT="3344" marB="1672">
                    <a:lnL>
                      <a:noFill/>
                    </a:lnL>
                    <a:lnR w="6350" cap="flat" cmpd="sng" algn="ctr">
                      <a:solidFill>
                        <a:srgbClr val="E2E2E2"/>
                      </a:solidFill>
                      <a:prstDash val="solid"/>
                      <a:round/>
                      <a:headEnd type="none" w="med" len="med"/>
                      <a:tailEnd type="none" w="med" len="med"/>
                    </a:lnR>
                    <a:lnT>
                      <a:noFill/>
                    </a:lnT>
                    <a:lnB w="6350" cap="flat" cmpd="sng" algn="ctr">
                      <a:solidFill>
                        <a:srgbClr val="E2E2E2"/>
                      </a:solidFill>
                      <a:prstDash val="solid"/>
                      <a:round/>
                      <a:headEnd type="none" w="med" len="med"/>
                      <a:tailEnd type="none" w="med" len="med"/>
                    </a:lnB>
                    <a:solidFill>
                      <a:srgbClr val="F6F6F6"/>
                    </a:solidFill>
                  </a:tcPr>
                </a:tc>
                <a:tc>
                  <a:txBody>
                    <a:bodyPr/>
                    <a:lstStyle/>
                    <a:p>
                      <a:endParaRPr lang="en-US" sz="200"/>
                    </a:p>
                  </a:txBody>
                  <a:tcPr marL="8025" marR="8025" marT="4013" marB="4013">
                    <a:lnL w="6350" cap="flat" cmpd="sng" algn="ctr">
                      <a:solidFill>
                        <a:srgbClr val="E2E2E2"/>
                      </a:solidFill>
                      <a:prstDash val="solid"/>
                      <a:round/>
                      <a:headEnd type="none" w="med" len="med"/>
                      <a:tailEnd type="none" w="med" len="med"/>
                    </a:lnL>
                  </a:tcPr>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tc>
                  <a:txBody>
                    <a:bodyPr/>
                    <a:lstStyle/>
                    <a:p>
                      <a:endParaRPr lang="en-US" sz="200"/>
                    </a:p>
                  </a:txBody>
                  <a:tcPr marL="8025" marR="8025" marT="4013" marB="4013"/>
                </a:tc>
                <a:extLst>
                  <a:ext uri="{0D108BD9-81ED-4DB2-BD59-A6C34878D82A}">
                    <a16:rowId xmlns:a16="http://schemas.microsoft.com/office/drawing/2014/main" val="595214578"/>
                  </a:ext>
                </a:extLst>
              </a:tr>
              <a:tr h="38215">
                <a:tc gridSpan="100">
                  <a:txBody>
                    <a:bodyPr/>
                    <a:lstStyle/>
                    <a:p>
                      <a:pPr algn="l" fontAlgn="base"/>
                      <a:r>
                        <a:rPr lang="en-US" sz="200" b="0" i="0">
                          <a:effectLst/>
                          <a:latin typeface="ff-scala-sans-pro"/>
                        </a:rPr>
                        <a:t>* NA denotes not applicable.</a:t>
                      </a:r>
                    </a:p>
                  </a:txBody>
                  <a:tcPr marL="8025" marR="8025" marT="4013" marB="4013" anchor="ctr">
                    <a:lnL>
                      <a:noFill/>
                    </a:lnL>
                    <a:lnR>
                      <a:noFill/>
                    </a:lnR>
                    <a:lnT w="6350" cap="flat" cmpd="sng" algn="ctr">
                      <a:solidFill>
                        <a:srgbClr val="E2E2E2"/>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9090090"/>
                  </a:ext>
                </a:extLst>
              </a:tr>
              <a:tr h="38215">
                <a:tc gridSpan="100">
                  <a:txBody>
                    <a:bodyPr/>
                    <a:lstStyle/>
                    <a:p>
                      <a:pPr algn="l" fontAlgn="base"/>
                      <a:r>
                        <a:rPr lang="en-US" sz="200" b="0" i="0">
                          <a:effectLst/>
                          <a:latin typeface="ff-scala-sans-pro"/>
                        </a:rPr>
                        <a:t>† Event rates are Kaplan–Meier estimates of the percentage of patients with events.</a:t>
                      </a:r>
                    </a:p>
                  </a:txBody>
                  <a:tcPr marL="8025" marR="8025" marT="4013" marB="4013"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519792"/>
                  </a:ext>
                </a:extLst>
              </a:tr>
              <a:tr h="38215">
                <a:tc gridSpan="100">
                  <a:txBody>
                    <a:bodyPr/>
                    <a:lstStyle/>
                    <a:p>
                      <a:pPr algn="l" fontAlgn="base"/>
                      <a:r>
                        <a:rPr lang="en-US" sz="200" b="0" i="0" dirty="0">
                          <a:effectLst/>
                          <a:latin typeface="ff-scala-sans-pro"/>
                        </a:rPr>
                        <a:t>‡ Overall disability was determined by a score greater than 1 on the modified Rankin scale. The odds ratio is shown rather than the hazard ratio (5386 patients in the ticagrelor–aspirin group and 5333 patients in the aspirin group).</a:t>
                      </a:r>
                    </a:p>
                  </a:txBody>
                  <a:tcPr marL="8025" marR="8025" marT="4013" marB="4013"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5383028"/>
                  </a:ext>
                </a:extLst>
              </a:tr>
            </a:tbl>
          </a:graphicData>
        </a:graphic>
      </p:graphicFrame>
      <p:sp>
        <p:nvSpPr>
          <p:cNvPr id="3" name="Rectangle 1">
            <a:extLst>
              <a:ext uri="{FF2B5EF4-FFF2-40B4-BE49-F238E27FC236}">
                <a16:creationId xmlns:a16="http://schemas.microsoft.com/office/drawing/2014/main" id="{EB3F86E3-FC95-417C-9C1D-F855A0826C44}"/>
              </a:ext>
            </a:extLst>
          </p:cNvPr>
          <p:cNvSpPr>
            <a:spLocks noChangeArrowheads="1"/>
          </p:cNvSpPr>
          <p:nvPr/>
        </p:nvSpPr>
        <p:spPr bwMode="auto">
          <a:xfrm>
            <a:off x="2868150" y="129606"/>
            <a:ext cx="2142857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A1A1A"/>
                </a:solidFill>
                <a:effectLst/>
                <a:latin typeface="ff-scala-sans-pro"/>
              </a:rPr>
              <a:t>Table 2. Efficacy and Safety Outcomes.</a:t>
            </a:r>
            <a:r>
              <a:rPr kumimoji="0" lang="en-US" altLang="en-US" sz="1200" b="1" i="0" u="none" strike="noStrike" cap="none" normalizeH="0" baseline="0">
                <a:ln>
                  <a:noFill/>
                </a:ln>
                <a:solidFill>
                  <a:srgbClr val="084E9B"/>
                </a:solidFill>
                <a:effectLst/>
                <a:latin typeface="ff-scala-sans-pro"/>
                <a:hlinkClick r:id="rId4"/>
              </a:rPr>
              <a:t>*</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CCA539F6-E467-48BD-8759-B1D2AD43E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713" y="0"/>
            <a:ext cx="9170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4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232922F-E8CE-4D7B-A138-0F9E498A7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0"/>
            <a:ext cx="5616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3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C91C158-017A-4FBC-A1FD-81C2526BF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0"/>
            <a:ext cx="5510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8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A93-79C7-47F4-B90A-B6BB050C6907}"/>
              </a:ext>
            </a:extLst>
          </p:cNvPr>
          <p:cNvSpPr>
            <a:spLocks noGrp="1"/>
          </p:cNvSpPr>
          <p:nvPr>
            <p:ph type="title"/>
          </p:nvPr>
        </p:nvSpPr>
        <p:spPr>
          <a:xfrm>
            <a:off x="590161" y="684494"/>
            <a:ext cx="10058400" cy="2173659"/>
          </a:xfrm>
        </p:spPr>
        <p:txBody>
          <a:bodyPr/>
          <a:lstStyle/>
          <a:p>
            <a:pPr algn="ctr"/>
            <a:r>
              <a:rPr lang="en-US" sz="3200" b="1" dirty="0">
                <a:solidFill>
                  <a:schemeClr val="tx1"/>
                </a:solidFill>
              </a:rPr>
              <a:t>TICAGRELOR AND ASPIRIN OR ASPIRIN ALONE IN ACUTE ISCHEMIC STROKE OR TIA</a:t>
            </a:r>
            <a:br>
              <a:rPr lang="en-US" sz="3200" b="1" dirty="0">
                <a:solidFill>
                  <a:schemeClr val="tx1"/>
                </a:solidFill>
              </a:rPr>
            </a:br>
            <a:r>
              <a:rPr lang="en-US" sz="2800" dirty="0"/>
              <a:t>Conclusions</a:t>
            </a:r>
            <a:br>
              <a:rPr lang="en-US" dirty="0"/>
            </a:br>
            <a:endParaRPr lang="en-US" dirty="0"/>
          </a:p>
        </p:txBody>
      </p:sp>
      <p:sp>
        <p:nvSpPr>
          <p:cNvPr id="3" name="Text Placeholder 2">
            <a:extLst>
              <a:ext uri="{FF2B5EF4-FFF2-40B4-BE49-F238E27FC236}">
                <a16:creationId xmlns:a16="http://schemas.microsoft.com/office/drawing/2014/main" id="{89BFEC32-DC94-4183-B95C-A9B6DEC6FBE9}"/>
              </a:ext>
            </a:extLst>
          </p:cNvPr>
          <p:cNvSpPr>
            <a:spLocks noGrp="1"/>
          </p:cNvSpPr>
          <p:nvPr>
            <p:ph type="body" idx="1"/>
          </p:nvPr>
        </p:nvSpPr>
        <p:spPr>
          <a:xfrm>
            <a:off x="668537" y="2492393"/>
            <a:ext cx="8535988" cy="2967882"/>
          </a:xfrm>
        </p:spPr>
        <p:txBody>
          <a:bodyPr>
            <a:normAutofit/>
          </a:bodyPr>
          <a:lstStyle/>
          <a:p>
            <a:r>
              <a:rPr lang="en-US" b="1" dirty="0"/>
              <a:t>The risk of the composite of stroke or death within 30 days was lower with ticagrelor-ASA than with ASA alone.</a:t>
            </a:r>
          </a:p>
          <a:p>
            <a:r>
              <a:rPr lang="en-US" b="1" dirty="0"/>
              <a:t>Incidence of disability did not differ significantly between the two groups.</a:t>
            </a:r>
          </a:p>
          <a:p>
            <a:r>
              <a:rPr lang="en-US" b="1" dirty="0"/>
              <a:t>Severe bleeding was more frequent with ticagrelor and ASA group.</a:t>
            </a:r>
          </a:p>
          <a:p>
            <a:endParaRPr lang="en-US" b="1" dirty="0"/>
          </a:p>
          <a:p>
            <a:endParaRPr lang="en-US" b="1" dirty="0"/>
          </a:p>
        </p:txBody>
      </p:sp>
    </p:spTree>
    <p:extLst>
      <p:ext uri="{BB962C8B-B14F-4D97-AF65-F5344CB8AC3E}">
        <p14:creationId xmlns:p14="http://schemas.microsoft.com/office/powerpoint/2010/main" val="345847727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231</TotalTime>
  <Words>1208</Words>
  <Application>Microsoft Office PowerPoint</Application>
  <PresentationFormat>Widescreen</PresentationFormat>
  <Paragraphs>178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ff-scala-sans-pro</vt:lpstr>
      <vt:lpstr>inherit</vt:lpstr>
      <vt:lpstr>Wingdings 3</vt:lpstr>
      <vt:lpstr>Slice</vt:lpstr>
      <vt:lpstr>BRILINTA VERSUS PLAVIX (Ticagrelor versus clopidogrel)</vt:lpstr>
      <vt:lpstr>PowerPoint Presentation</vt:lpstr>
      <vt:lpstr>TICAGRELOR AND ASPIRIN OR ASPIRIN ALONE IN ACUTE ISCHEMIC STROKE OR TIA </vt:lpstr>
      <vt:lpstr>PowerPoint Presentation</vt:lpstr>
      <vt:lpstr>PowerPoint Presentation</vt:lpstr>
      <vt:lpstr>PowerPoint Presentation</vt:lpstr>
      <vt:lpstr>PowerPoint Presentation</vt:lpstr>
      <vt:lpstr>PowerPoint Presentation</vt:lpstr>
      <vt:lpstr>TICAGRELOR AND ASPIRIN OR ASPIRIN ALONE IN ACUTE ISCHEMIC STROKE OR TIA Conclusions </vt:lpstr>
      <vt:lpstr>TICAGRELOR AND ASPIRIN OR ASPIRIN ALONE IN ACUTE ISCHEMIC STROKE OR TIA</vt:lpstr>
      <vt:lpstr>ticagrelor</vt:lpstr>
      <vt:lpstr>POINT STUDY  CLOPIDOGREL AND ASPIRIN IN ACUTE ISCHEMIC STROKE AND HIGH RISK TIA  JULY19,2018</vt:lpstr>
      <vt:lpstr>CLOPIDOGREL AND ASPIRIN IN ACUTE ISCHEMIC STROKE AND HIGH RISK TIA</vt:lpstr>
      <vt:lpstr>PowerPoint Presentation</vt:lpstr>
      <vt:lpstr>PowerPoint Presentation</vt:lpstr>
      <vt:lpstr>PowerPoint Presentation</vt:lpstr>
      <vt:lpstr>PowerPoint Presentation</vt:lpstr>
      <vt:lpstr>PowerPoint Presentation</vt:lpstr>
      <vt:lpstr>CLOPIDOGREL AND ASPIRIN IN ACUTE ISCHEMIC STROKE AND HIGH RISK TIA conclusions</vt:lpstr>
      <vt:lpstr>CLOPIDOGREL AND ASPIRIN IN ACUTE ISCHEMIC STROKE AND HIGH RISK TIA</vt:lpstr>
      <vt:lpstr>clopidogrel</vt:lpstr>
      <vt:lpstr>What do we use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Haluk Ulubay</dc:creator>
  <cp:lastModifiedBy>Cokgor</cp:lastModifiedBy>
  <cp:revision>26</cp:revision>
  <dcterms:created xsi:type="dcterms:W3CDTF">2021-02-15T20:01:10Z</dcterms:created>
  <dcterms:modified xsi:type="dcterms:W3CDTF">2021-03-09T00:15:16Z</dcterms:modified>
</cp:coreProperties>
</file>