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7" r:id="rId8"/>
    <p:sldId id="266" r:id="rId9"/>
    <p:sldId id="261" r:id="rId10"/>
    <p:sldId id="263" r:id="rId11"/>
    <p:sldId id="265" r:id="rId12"/>
    <p:sldId id="27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4776-4988-4010-8A3E-43933251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736" y="2173659"/>
            <a:ext cx="9843389" cy="92485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EVALUATION OF CRYPTOGENIC STROKE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D0CA3-C2DF-4366-BA65-1D7DE2491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485" y="3835254"/>
            <a:ext cx="9843388" cy="195594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ILKCAN COKGOR, MD</a:t>
            </a:r>
          </a:p>
          <a:p>
            <a:pPr algn="ctr"/>
            <a:r>
              <a:rPr lang="en-US" sz="2400" b="1" dirty="0"/>
              <a:t>NEUROLOGY CLINIC OF MARIN</a:t>
            </a:r>
          </a:p>
          <a:p>
            <a:pPr algn="ctr"/>
            <a:r>
              <a:rPr lang="en-US" sz="2400" b="1" dirty="0"/>
              <a:t>STROKE DIRECTOR AT MARIN HEALTH CENTER</a:t>
            </a:r>
          </a:p>
        </p:txBody>
      </p:sp>
    </p:spTree>
    <p:extLst>
      <p:ext uri="{BB962C8B-B14F-4D97-AF65-F5344CB8AC3E}">
        <p14:creationId xmlns:p14="http://schemas.microsoft.com/office/powerpoint/2010/main" val="48300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509B-1A14-46F0-A53E-B759298B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Work up for cryptogenic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1F0D-AA50-4CF0-AC5E-093BE792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96313"/>
            <a:ext cx="10131425" cy="348801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Thorough history including neck manipulation, dental or invasive procedures, IV drug use, recent pregnancy</a:t>
            </a:r>
          </a:p>
          <a:p>
            <a:r>
              <a:rPr lang="en-US" sz="2400" dirty="0"/>
              <a:t>Physical and neurological exam</a:t>
            </a:r>
          </a:p>
          <a:p>
            <a:r>
              <a:rPr lang="en-US" sz="2400" dirty="0"/>
              <a:t>MRI of brain with diffusion weighted images, gradient recall echo, susceptibility weighted imaging </a:t>
            </a:r>
          </a:p>
          <a:p>
            <a:r>
              <a:rPr lang="en-US" sz="2400" dirty="0"/>
              <a:t>CTA of brain and neck</a:t>
            </a:r>
          </a:p>
          <a:p>
            <a:r>
              <a:rPr lang="en-US" sz="2400" dirty="0"/>
              <a:t>ECG</a:t>
            </a:r>
          </a:p>
          <a:p>
            <a:r>
              <a:rPr lang="en-US" sz="2400" dirty="0"/>
              <a:t>2D echo with bubble and transesophageal echo</a:t>
            </a:r>
          </a:p>
          <a:p>
            <a:r>
              <a:rPr lang="en-US" sz="2400" dirty="0"/>
              <a:t>Continuous cardiac telemetry </a:t>
            </a:r>
          </a:p>
          <a:p>
            <a:r>
              <a:rPr lang="en-US" sz="2400" dirty="0"/>
              <a:t>Outpatient  Holter monitor, </a:t>
            </a:r>
            <a:r>
              <a:rPr lang="en-US" sz="2400" dirty="0" err="1"/>
              <a:t>Ziopatch</a:t>
            </a:r>
            <a:r>
              <a:rPr lang="en-US" sz="2400" dirty="0"/>
              <a:t>, long term loop recorder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9C5B-F805-4681-BE4F-8419ACB7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Work up for cryptogenic stroke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E85B-A450-419A-A12F-25CCCF4F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54203"/>
            <a:ext cx="10131425" cy="4012910"/>
          </a:xfrm>
        </p:spPr>
        <p:txBody>
          <a:bodyPr>
            <a:normAutofit/>
          </a:bodyPr>
          <a:lstStyle/>
          <a:p>
            <a:r>
              <a:rPr lang="en-US" sz="2000" dirty="0"/>
              <a:t>Blood work for genetic, autoimmune and infection causes</a:t>
            </a:r>
          </a:p>
          <a:p>
            <a:r>
              <a:rPr lang="en-US" sz="2000" dirty="0"/>
              <a:t>Standard labs:</a:t>
            </a:r>
          </a:p>
          <a:p>
            <a:pPr lvl="1"/>
            <a:r>
              <a:rPr lang="en-US" sz="2000" dirty="0"/>
              <a:t>CBC, CMP, Lipid panel</a:t>
            </a:r>
            <a:r>
              <a:rPr lang="en-US" sz="2000"/>
              <a:t>, ESR, CRP</a:t>
            </a:r>
            <a:r>
              <a:rPr lang="en-US" sz="2000" dirty="0"/>
              <a:t>, coagulation studies, fibrinogen, homocysteine, pregnancy test</a:t>
            </a:r>
          </a:p>
          <a:p>
            <a:r>
              <a:rPr lang="en-US" sz="2000" dirty="0"/>
              <a:t>Infection labs:</a:t>
            </a:r>
          </a:p>
          <a:p>
            <a:pPr lvl="1"/>
            <a:r>
              <a:rPr lang="en-US" sz="2000" dirty="0"/>
              <a:t>RPR, TB, HIV, Lyme titers, blood and urine cultures for fungus, virus and bacteria</a:t>
            </a:r>
          </a:p>
          <a:p>
            <a:r>
              <a:rPr lang="en-US" sz="2000" dirty="0"/>
              <a:t>Autoimmune labs:</a:t>
            </a:r>
          </a:p>
          <a:p>
            <a:pPr lvl="1"/>
            <a:r>
              <a:rPr lang="en-US" sz="2000" dirty="0"/>
              <a:t>ANA, RF, complement levels, Sjogren panel, antiphospholipid antibodies</a:t>
            </a:r>
          </a:p>
          <a:p>
            <a:r>
              <a:rPr lang="en-US" sz="2000" dirty="0"/>
              <a:t>Urine cocaine and methamphetamine levels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5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66CC-362C-4D92-85E7-06DC48CC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94729" cy="347123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Cryptogenic str        </a:t>
            </a:r>
            <a:r>
              <a:rPr lang="en-US" b="1" dirty="0" err="1"/>
              <a:t>oke</a:t>
            </a:r>
            <a:r>
              <a:rPr lang="en-US" b="1" dirty="0"/>
              <a:t>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3D98-AFB4-45D0-ADB6-8079362CC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CAB49-9FB5-4AF1-8DEC-1AEAB474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534" y="0"/>
            <a:ext cx="5898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5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881A-A5A1-4F14-9D9F-B8F3D8EC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Treatment of cryptogenic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2CA6-CB0B-44F6-9F56-92A431FBB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57262"/>
            <a:ext cx="10553481" cy="3991137"/>
          </a:xfrm>
        </p:spPr>
        <p:txBody>
          <a:bodyPr>
            <a:normAutofit/>
          </a:bodyPr>
          <a:lstStyle/>
          <a:p>
            <a:r>
              <a:rPr lang="en-US" sz="2000" dirty="0"/>
              <a:t>If untreated the recurrence of ischemic stroke is about 1.1 to 1.6%.</a:t>
            </a:r>
          </a:p>
          <a:p>
            <a:r>
              <a:rPr lang="en-US" sz="2000" dirty="0"/>
              <a:t>The treatment depends on the etiology and risk factors.</a:t>
            </a:r>
          </a:p>
          <a:p>
            <a:r>
              <a:rPr lang="en-US" sz="2000" dirty="0"/>
              <a:t>Identifying atrial fibrillation and starting anticoagulation immediately reduces the risk of stroke.</a:t>
            </a:r>
          </a:p>
          <a:p>
            <a:r>
              <a:rPr lang="en-US" sz="2000" dirty="0"/>
              <a:t>If no definite cause identified yet antiplatelet agents like ASA and Plavix are reasonable for ischemic strokes while doing the work up.</a:t>
            </a:r>
          </a:p>
          <a:p>
            <a:r>
              <a:rPr lang="en-US" sz="2000" dirty="0"/>
              <a:t>It is vital for neurologists and cardiologists to work together as many cases are young adults and have undiagnosed arrhythmias.</a:t>
            </a:r>
          </a:p>
          <a:p>
            <a:r>
              <a:rPr lang="en-US" sz="2000" dirty="0"/>
              <a:t>We are obligated to find the cause and provide secondary prevention.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2B9D-AC9C-4653-94AC-2D902DC5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Definition of cryptogenic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0346-9089-49CF-AE8B-C25B16853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cryptogenic stroke is defined as an ischemic stroke of undetermined etiology not attributable to a source of definite </a:t>
            </a:r>
            <a:r>
              <a:rPr lang="en-US" sz="2400" dirty="0" err="1"/>
              <a:t>cardioembolism</a:t>
            </a:r>
            <a:r>
              <a:rPr lang="en-US" sz="2400" dirty="0"/>
              <a:t>, large vessel atherosclerosis or small artery disease despite of extensive vascular, cardiac and serologic evaluation.</a:t>
            </a:r>
          </a:p>
          <a:p>
            <a:r>
              <a:rPr lang="en-US" sz="2400" dirty="0"/>
              <a:t>Cryptogenic strokes are associated with less mortality rate and show less neurological defects along with minor disability.</a:t>
            </a:r>
          </a:p>
          <a:p>
            <a:r>
              <a:rPr lang="en-US" sz="2400" dirty="0"/>
              <a:t>It occurs more in younger people.</a:t>
            </a:r>
          </a:p>
        </p:txBody>
      </p:sp>
    </p:spTree>
    <p:extLst>
      <p:ext uri="{BB962C8B-B14F-4D97-AF65-F5344CB8AC3E}">
        <p14:creationId xmlns:p14="http://schemas.microsoft.com/office/powerpoint/2010/main" val="260967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7D8D-BC58-49FD-9C96-FFB2AE7A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EPIDEMIOLOGY OF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D609-233B-44B5-B742-B0AC2E82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Autofit/>
          </a:bodyPr>
          <a:lstStyle/>
          <a:p>
            <a:r>
              <a:rPr lang="en-US" sz="2000" dirty="0"/>
              <a:t>Stroke is the fifth leading cause of death in the USA.</a:t>
            </a:r>
          </a:p>
          <a:p>
            <a:r>
              <a:rPr lang="en-US" sz="2000" dirty="0"/>
              <a:t>Women have a higher life time risk of stroke than men.</a:t>
            </a:r>
          </a:p>
          <a:p>
            <a:r>
              <a:rPr lang="en-US" sz="2000" dirty="0"/>
              <a:t>Blacks and Hispanics have a higher incidence of ischemic strokes than Caucasians.</a:t>
            </a:r>
          </a:p>
          <a:p>
            <a:r>
              <a:rPr lang="en-US" sz="2000" dirty="0"/>
              <a:t>Cryptogenic stroke incidence is higher in patients under 45 years of age.</a:t>
            </a:r>
          </a:p>
          <a:p>
            <a:r>
              <a:rPr lang="en-US" sz="2000" dirty="0"/>
              <a:t>Each year approximately 795000 people are diagnosed with a new stroke.</a:t>
            </a:r>
          </a:p>
          <a:p>
            <a:r>
              <a:rPr lang="en-US" sz="2000" dirty="0"/>
              <a:t>Major types of stroke:</a:t>
            </a:r>
          </a:p>
          <a:p>
            <a:pPr lvl="1"/>
            <a:r>
              <a:rPr lang="en-US" sz="2000" dirty="0"/>
              <a:t>Ischemic stroke accounts for 83% of the cases</a:t>
            </a:r>
          </a:p>
          <a:p>
            <a:pPr lvl="1"/>
            <a:r>
              <a:rPr lang="en-US" sz="2000" dirty="0"/>
              <a:t>Hemorrhagic stroke accounts of 15-40% of the cases</a:t>
            </a:r>
          </a:p>
          <a:p>
            <a:pPr lvl="1"/>
            <a:r>
              <a:rPr lang="en-US" sz="2000" dirty="0"/>
              <a:t>Cryptogenic stroke accounts for 15-40% of the ischemic stroke  cases</a:t>
            </a:r>
          </a:p>
        </p:txBody>
      </p:sp>
    </p:spTree>
    <p:extLst>
      <p:ext uri="{BB962C8B-B14F-4D97-AF65-F5344CB8AC3E}">
        <p14:creationId xmlns:p14="http://schemas.microsoft.com/office/powerpoint/2010/main" val="5573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1F4D-5560-49D7-97A6-0D46682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3135"/>
            <a:ext cx="10131425" cy="13544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STANDARD RISK FACTORS OF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0731-3569-4FEC-AACF-C82C013E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5059"/>
            <a:ext cx="10131425" cy="438980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Classic risk factors of stroke at any age group are:</a:t>
            </a:r>
          </a:p>
          <a:p>
            <a:pPr lvl="1"/>
            <a:r>
              <a:rPr lang="en-US" sz="2200" dirty="0"/>
              <a:t>Hypertension</a:t>
            </a:r>
          </a:p>
          <a:p>
            <a:pPr lvl="1"/>
            <a:r>
              <a:rPr lang="en-US" sz="2200" dirty="0"/>
              <a:t>Diabetes mellitus</a:t>
            </a:r>
          </a:p>
          <a:p>
            <a:pPr lvl="1"/>
            <a:r>
              <a:rPr lang="en-US" sz="2200" dirty="0"/>
              <a:t>Dyslipidemia</a:t>
            </a:r>
          </a:p>
          <a:p>
            <a:pPr lvl="1"/>
            <a:r>
              <a:rPr lang="en-US" sz="2200" dirty="0"/>
              <a:t>Tobacco use</a:t>
            </a:r>
          </a:p>
          <a:p>
            <a:pPr lvl="1"/>
            <a:r>
              <a:rPr lang="en-US" sz="2200" dirty="0"/>
              <a:t>Heart disease like arrythmias or defective heart valves</a:t>
            </a:r>
          </a:p>
          <a:p>
            <a:pPr lvl="1"/>
            <a:r>
              <a:rPr lang="en-US" sz="2200" dirty="0"/>
              <a:t>Obesity</a:t>
            </a:r>
          </a:p>
          <a:p>
            <a:pPr lvl="1"/>
            <a:r>
              <a:rPr lang="en-US" sz="2200" dirty="0"/>
              <a:t>Certain medications like birth control pills</a:t>
            </a:r>
          </a:p>
          <a:p>
            <a:pPr lvl="1"/>
            <a:r>
              <a:rPr lang="en-US" sz="2200" dirty="0"/>
              <a:t>Blood clots like deep vein thrombosis</a:t>
            </a:r>
          </a:p>
          <a:p>
            <a:pPr lvl="1"/>
            <a:r>
              <a:rPr lang="en-US" sz="2200" dirty="0"/>
              <a:t>Illicit drugs like cocaine</a:t>
            </a:r>
          </a:p>
          <a:p>
            <a:pPr lvl="1"/>
            <a:r>
              <a:rPr lang="en-US" sz="2200" dirty="0"/>
              <a:t>Atherosclerosis of arteries</a:t>
            </a:r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029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C29E-731F-40E1-9D25-20DEFE45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Etiology of cryptogenic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180F-4AF7-4DFC-9AF3-0D1380D15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825702"/>
            <a:ext cx="10131425" cy="296549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Cardiovascular causes:</a:t>
            </a:r>
          </a:p>
          <a:p>
            <a:pPr lvl="1"/>
            <a:r>
              <a:rPr lang="en-US" sz="8000" dirty="0"/>
              <a:t>Transient or persistent Atrial fibrillation </a:t>
            </a:r>
          </a:p>
          <a:p>
            <a:pPr lvl="1"/>
            <a:r>
              <a:rPr lang="en-US" sz="8000" dirty="0"/>
              <a:t>Left atrium enlargement and EKG abnormalities</a:t>
            </a:r>
          </a:p>
          <a:p>
            <a:pPr lvl="1"/>
            <a:r>
              <a:rPr lang="en-US" sz="8000" dirty="0"/>
              <a:t>Patent foramen </a:t>
            </a:r>
            <a:r>
              <a:rPr lang="en-US" sz="8000" dirty="0" err="1"/>
              <a:t>ovale</a:t>
            </a:r>
            <a:r>
              <a:rPr lang="en-US" sz="8000" dirty="0"/>
              <a:t> , atrial septal aneurysm</a:t>
            </a:r>
          </a:p>
          <a:p>
            <a:pPr lvl="1"/>
            <a:r>
              <a:rPr lang="en-US" sz="8000" dirty="0"/>
              <a:t>Valvular heart disease</a:t>
            </a:r>
          </a:p>
          <a:p>
            <a:pPr lvl="2"/>
            <a:r>
              <a:rPr lang="en-US" sz="8000" dirty="0"/>
              <a:t>Mitral valve prolapse</a:t>
            </a:r>
          </a:p>
          <a:p>
            <a:pPr lvl="2"/>
            <a:r>
              <a:rPr lang="en-US" sz="8000" dirty="0"/>
              <a:t>Mitral annular calcification</a:t>
            </a:r>
          </a:p>
          <a:p>
            <a:pPr lvl="2"/>
            <a:r>
              <a:rPr lang="en-US" sz="8000" dirty="0"/>
              <a:t>Calcific aortic stenosis</a:t>
            </a:r>
          </a:p>
          <a:p>
            <a:pPr lvl="2"/>
            <a:r>
              <a:rPr lang="en-US" sz="8000" dirty="0"/>
              <a:t>Prosthetic valve replacement</a:t>
            </a:r>
          </a:p>
          <a:p>
            <a:pPr lvl="1"/>
            <a:r>
              <a:rPr lang="en-US" sz="8000" dirty="0"/>
              <a:t>Infective endocarditis</a:t>
            </a:r>
          </a:p>
          <a:p>
            <a:pPr lvl="1"/>
            <a:r>
              <a:rPr lang="en-US" sz="8000" dirty="0"/>
              <a:t>Left atrial myxoma</a:t>
            </a:r>
          </a:p>
          <a:p>
            <a:pPr lvl="1"/>
            <a:r>
              <a:rPr lang="en-US" sz="8000" dirty="0"/>
              <a:t>Left ventricular thrombus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79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23E3-A21C-424B-838B-F29707EA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Etiology of cryptogenic stroke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2040-6475-473A-8D00-450723DD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22575"/>
            <a:ext cx="10131425" cy="3068626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err="1"/>
              <a:t>Noncardiovascular</a:t>
            </a:r>
            <a:r>
              <a:rPr lang="en-US" sz="8000" dirty="0"/>
              <a:t> causes:</a:t>
            </a:r>
          </a:p>
          <a:p>
            <a:pPr lvl="1"/>
            <a:r>
              <a:rPr lang="en-US" sz="8000" dirty="0"/>
              <a:t>Genetic disorders</a:t>
            </a:r>
          </a:p>
          <a:p>
            <a:pPr lvl="1"/>
            <a:r>
              <a:rPr lang="en-US" sz="8000" dirty="0"/>
              <a:t>Coagulation problems or hypercoagulable state</a:t>
            </a:r>
          </a:p>
          <a:p>
            <a:pPr lvl="2"/>
            <a:r>
              <a:rPr lang="en-US" sz="8000" dirty="0"/>
              <a:t>Protein C or S deficiency</a:t>
            </a:r>
          </a:p>
          <a:p>
            <a:pPr lvl="2"/>
            <a:r>
              <a:rPr lang="en-US" sz="8000" dirty="0"/>
              <a:t>Factor V Leiden mutation</a:t>
            </a:r>
          </a:p>
          <a:p>
            <a:pPr lvl="2"/>
            <a:r>
              <a:rPr lang="en-US" sz="8000" dirty="0"/>
              <a:t>Prothrombin G20210A mutation</a:t>
            </a:r>
          </a:p>
          <a:p>
            <a:pPr lvl="2"/>
            <a:r>
              <a:rPr lang="en-US" sz="8000" dirty="0"/>
              <a:t>Antithrombin deficiency</a:t>
            </a:r>
          </a:p>
          <a:p>
            <a:pPr lvl="2"/>
            <a:r>
              <a:rPr lang="en-US" sz="8000" dirty="0"/>
              <a:t>Antiphospholipid antibodies</a:t>
            </a:r>
          </a:p>
          <a:p>
            <a:pPr lvl="1"/>
            <a:r>
              <a:rPr lang="en-US" sz="8000" dirty="0"/>
              <a:t>Complicated migraine</a:t>
            </a:r>
          </a:p>
          <a:p>
            <a:pPr lvl="1"/>
            <a:r>
              <a:rPr lang="en-US" sz="8000" dirty="0"/>
              <a:t>Sleep disturbances like sleep apnea</a:t>
            </a:r>
          </a:p>
          <a:p>
            <a:pPr lvl="1"/>
            <a:r>
              <a:rPr lang="en-US" sz="8000" dirty="0"/>
              <a:t>Infections affecting the brain</a:t>
            </a:r>
          </a:p>
          <a:p>
            <a:pPr lvl="1"/>
            <a:r>
              <a:rPr lang="en-US" sz="8000" dirty="0"/>
              <a:t>Vasculitis and autoimmune disorders</a:t>
            </a:r>
          </a:p>
          <a:p>
            <a:pPr lvl="1"/>
            <a:r>
              <a:rPr lang="en-US" sz="8000" dirty="0"/>
              <a:t>Noninflammatory disorders of the arterial wall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5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220C-AE05-413E-B5E7-966845AC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252AC-90FB-47FD-A225-0A2E065B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C2561-6D14-40C0-92AA-5B22A787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193074"/>
            <a:ext cx="6742835" cy="4598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B597E-0C27-4D0D-873D-51B780F8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090" y="0"/>
            <a:ext cx="2355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3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7812-228C-48F9-B534-89D7E839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A010-7DE2-43AF-B228-289FE7F5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96F51-C44A-47A0-8A1D-D0A76C85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26" y="0"/>
            <a:ext cx="39560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ADC23-E9D8-4B81-B4F1-A44857ED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097" y="945751"/>
            <a:ext cx="3886274" cy="49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7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80B3-F002-4CB4-A065-7CE87492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cryptogenic stroke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060F-01E3-4212-A2E9-A396532B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690949"/>
            <a:ext cx="10131425" cy="3971108"/>
          </a:xfrm>
        </p:spPr>
        <p:txBody>
          <a:bodyPr>
            <a:normAutofit/>
          </a:bodyPr>
          <a:lstStyle/>
          <a:p>
            <a:r>
              <a:rPr lang="en-US" sz="2000" dirty="0"/>
              <a:t>The patient may feel irregular heart beats or dumping rhythm of heartbeat.</a:t>
            </a:r>
          </a:p>
          <a:p>
            <a:r>
              <a:rPr lang="en-US" sz="2000" dirty="0"/>
              <a:t>The patient may feel discomfort at the chest or racing heart beat.</a:t>
            </a:r>
          </a:p>
          <a:p>
            <a:r>
              <a:rPr lang="en-US" sz="2000" dirty="0"/>
              <a:t>The patient may feel dizzy, faint, or vertigo.</a:t>
            </a:r>
          </a:p>
          <a:p>
            <a:r>
              <a:rPr lang="en-US" sz="2000" dirty="0"/>
              <a:t>Weight loss and night sweating may occur.</a:t>
            </a:r>
          </a:p>
          <a:p>
            <a:r>
              <a:rPr lang="en-US" sz="2000" dirty="0"/>
              <a:t>The patient may feel down or fatigued.</a:t>
            </a:r>
          </a:p>
          <a:p>
            <a:r>
              <a:rPr lang="en-US" sz="2000" dirty="0"/>
              <a:t>The patient may feel weak and numb.</a:t>
            </a:r>
          </a:p>
          <a:p>
            <a:r>
              <a:rPr lang="en-US" sz="2000" dirty="0"/>
              <a:t>The patient may feel short of breath.</a:t>
            </a:r>
          </a:p>
          <a:p>
            <a:r>
              <a:rPr lang="en-US" sz="2000" dirty="0"/>
              <a:t>Pertinent risk factors like HTN, DM, HL.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5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521</TotalTime>
  <Words>666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EVALUATION OF CRYPTOGENIC STROKE </vt:lpstr>
      <vt:lpstr>Definition of cryptogenic stroke</vt:lpstr>
      <vt:lpstr>EPIDEMIOLOGY OF STROKE</vt:lpstr>
      <vt:lpstr>STANDARD RISK FACTORS OF STROKE</vt:lpstr>
      <vt:lpstr>Etiology of cryptogenic stroke</vt:lpstr>
      <vt:lpstr>Etiology of cryptogenic stroke</vt:lpstr>
      <vt:lpstr> </vt:lpstr>
      <vt:lpstr> </vt:lpstr>
      <vt:lpstr>cryptogenic stroke symptoms</vt:lpstr>
      <vt:lpstr>Work up for cryptogenic stroke</vt:lpstr>
      <vt:lpstr>Work up for cryptogenic stroke</vt:lpstr>
      <vt:lpstr>Cryptogenic str        oke pathway</vt:lpstr>
      <vt:lpstr>Treatment of cryptogenic stroke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CRYPTOGENIC STROKE</dc:title>
  <dc:creator>Haluk Ulubay</dc:creator>
  <cp:lastModifiedBy>Davis, Melissa</cp:lastModifiedBy>
  <cp:revision>26</cp:revision>
  <dcterms:created xsi:type="dcterms:W3CDTF">2020-03-01T01:19:15Z</dcterms:created>
  <dcterms:modified xsi:type="dcterms:W3CDTF">2020-10-30T16:25:12Z</dcterms:modified>
</cp:coreProperties>
</file>